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7" r:id="rId2"/>
    <p:sldId id="272" r:id="rId3"/>
    <p:sldId id="273" r:id="rId4"/>
    <p:sldId id="274" r:id="rId5"/>
    <p:sldId id="275" r:id="rId6"/>
    <p:sldId id="276" r:id="rId7"/>
    <p:sldId id="277" r:id="rId8"/>
    <p:sldId id="258" r:id="rId9"/>
    <p:sldId id="259" r:id="rId10"/>
    <p:sldId id="260" r:id="rId11"/>
    <p:sldId id="271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9" r:id="rId22"/>
    <p:sldId id="270" r:id="rId23"/>
    <p:sldId id="27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72" y="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22"/>
    </p:cViewPr>
  </p:sorterViewPr>
  <p:notesViewPr>
    <p:cSldViewPr>
      <p:cViewPr varScale="1">
        <p:scale>
          <a:sx n="79" d="100"/>
          <a:sy n="79" d="100"/>
        </p:scale>
        <p:origin x="-210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3A283F-DA04-4CF3-8163-3D65299B222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01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58775" y="358775"/>
            <a:ext cx="8421688" cy="1800225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775" y="2536825"/>
            <a:ext cx="8421688" cy="3959225"/>
          </a:xfrm>
        </p:spPr>
        <p:txBody>
          <a:bodyPr lIns="0" tIns="0" rIns="0" bIns="0" anchor="b"/>
          <a:lstStyle>
            <a:lvl1pPr marL="0" indent="0">
              <a:buFontTx/>
              <a:buNone/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3079" name="Picture 7" descr="t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6143625"/>
            <a:ext cx="1042987" cy="719138"/>
          </a:xfrm>
          <a:prstGeom prst="rect">
            <a:avLst/>
          </a:prstGeom>
          <a:noFill/>
        </p:spPr>
      </p:pic>
      <p:pic>
        <p:nvPicPr>
          <p:cNvPr id="3080" name="Picture 8" descr="kno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9675" y="6143625"/>
            <a:ext cx="7191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100400" y="1260000"/>
            <a:ext cx="4680000" cy="4680000"/>
          </a:xfrm>
        </p:spPr>
        <p:txBody>
          <a:bodyPr lIns="0" tIns="0" rIns="0" bIns="0" anchor="ctr" anchorCtr="0"/>
          <a:lstStyle>
            <a:lvl1pPr algn="ctr">
              <a:buFontTx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C8F95F-629F-4540-898A-035BA9276AF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80400" y="358775"/>
            <a:ext cx="900000" cy="6138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4" y="358775"/>
            <a:ext cx="7520400" cy="6138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DE4615-AF9B-48E5-9EBF-7BF6FC37650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4" y="1260000"/>
            <a:ext cx="2689200" cy="523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800" y="1260000"/>
            <a:ext cx="2689200" cy="523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966E9-5D34-4E39-BB7C-1A4859684113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3229200" y="1260000"/>
            <a:ext cx="2689200" cy="523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2000" y="1260000"/>
            <a:ext cx="41220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000" y="1260000"/>
            <a:ext cx="4122000" cy="523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966E9-5D34-4E39-BB7C-1A4859684113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4662000" y="3970800"/>
            <a:ext cx="41220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260000"/>
            <a:ext cx="41220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1260000"/>
            <a:ext cx="4122000" cy="523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966E9-5D34-4E39-BB7C-1A4859684113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360000" y="3970800"/>
            <a:ext cx="41220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2000" y="1260000"/>
            <a:ext cx="41220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000" y="1260000"/>
            <a:ext cx="41220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966E9-5D34-4E39-BB7C-1A4859684113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4662000" y="3970800"/>
            <a:ext cx="41220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2"/>
          </p:nvPr>
        </p:nvSpPr>
        <p:spPr>
          <a:xfrm>
            <a:off x="360000" y="3970800"/>
            <a:ext cx="41220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4" y="1260000"/>
            <a:ext cx="41220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1260000"/>
            <a:ext cx="41220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966E9-5D34-4E39-BB7C-1A4859684113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360000" y="3970800"/>
            <a:ext cx="41220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4662000" y="3970800"/>
            <a:ext cx="41220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3430800"/>
            <a:ext cx="41220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62000" y="3430800"/>
            <a:ext cx="41220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6141600"/>
            <a:ext cx="41220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662000" y="6141600"/>
            <a:ext cx="41220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4" y="1260000"/>
            <a:ext cx="84204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966E9-5D34-4E39-BB7C-1A4859684113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360000" y="3970800"/>
            <a:ext cx="26892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6094800" y="3970800"/>
            <a:ext cx="26892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3229200" y="3970800"/>
            <a:ext cx="26892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Descripti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4" y="1260000"/>
            <a:ext cx="84204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966E9-5D34-4E39-BB7C-1A4859684113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360000" y="3970800"/>
            <a:ext cx="26892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6094800" y="3970800"/>
            <a:ext cx="26892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3229200" y="3970800"/>
            <a:ext cx="26892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57158" y="6141600"/>
            <a:ext cx="26892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229200" y="6141600"/>
            <a:ext cx="26892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6094800" y="6141600"/>
            <a:ext cx="26892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4" y="1260000"/>
            <a:ext cx="26892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800" y="1260000"/>
            <a:ext cx="26892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966E9-5D34-4E39-BB7C-1A4859684113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3229200" y="1260000"/>
            <a:ext cx="26892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360000" y="3970800"/>
            <a:ext cx="84204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358775"/>
            <a:ext cx="8421688" cy="900000"/>
          </a:xfrm>
        </p:spPr>
        <p:txBody>
          <a:bodyPr tIns="0" bIns="0" anchor="t" anchorCtr="0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60000"/>
            <a:ext cx="8421688" cy="523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3229F5ED-77DA-4323-B2C6-F50765BF448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Descrip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966E9-5D34-4E39-BB7C-1A4859684113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360000" y="3970800"/>
            <a:ext cx="84204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58774" y="1260000"/>
            <a:ext cx="26892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094800" y="1260000"/>
            <a:ext cx="26892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3229200" y="1260000"/>
            <a:ext cx="26892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3430800"/>
            <a:ext cx="26892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3229200" y="3430800"/>
            <a:ext cx="26892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094800" y="3430800"/>
            <a:ext cx="26892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2000" y="1260000"/>
            <a:ext cx="41220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000" y="1260000"/>
            <a:ext cx="41220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966E9-5D34-4E39-BB7C-1A4859684113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360000" y="3970800"/>
            <a:ext cx="26892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6094800" y="3970800"/>
            <a:ext cx="26892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3229200" y="3970800"/>
            <a:ext cx="26892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 Descripti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4" y="1260000"/>
            <a:ext cx="41220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1260000"/>
            <a:ext cx="41220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966E9-5D34-4E39-BB7C-1A4859684113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3430800"/>
            <a:ext cx="41220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62000" y="3430800"/>
            <a:ext cx="41220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2"/>
          </p:nvPr>
        </p:nvSpPr>
        <p:spPr>
          <a:xfrm>
            <a:off x="360000" y="3970800"/>
            <a:ext cx="26892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3"/>
          </p:nvPr>
        </p:nvSpPr>
        <p:spPr>
          <a:xfrm>
            <a:off x="6094800" y="3970800"/>
            <a:ext cx="26892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4"/>
          </p:nvPr>
        </p:nvSpPr>
        <p:spPr>
          <a:xfrm>
            <a:off x="3229200" y="3970800"/>
            <a:ext cx="26892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57158" y="6141600"/>
            <a:ext cx="26892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229200" y="6141600"/>
            <a:ext cx="26892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6094800" y="6141600"/>
            <a:ext cx="26892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966E9-5D34-4E39-BB7C-1A4859684113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4662000" y="3970800"/>
            <a:ext cx="41220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2"/>
          </p:nvPr>
        </p:nvSpPr>
        <p:spPr>
          <a:xfrm>
            <a:off x="360000" y="3970800"/>
            <a:ext cx="41220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58774" y="1260000"/>
            <a:ext cx="26892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094800" y="1260000"/>
            <a:ext cx="26892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3229200" y="1260000"/>
            <a:ext cx="26892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 Descrip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966E9-5D34-4E39-BB7C-1A4859684113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360000" y="3970800"/>
            <a:ext cx="41220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4662000" y="3970800"/>
            <a:ext cx="41220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6141600"/>
            <a:ext cx="41220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662000" y="6141600"/>
            <a:ext cx="41220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358774" y="1260000"/>
            <a:ext cx="26892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6094800" y="1260000"/>
            <a:ext cx="26892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1"/>
          </p:nvPr>
        </p:nvSpPr>
        <p:spPr>
          <a:xfrm>
            <a:off x="3229200" y="1260000"/>
            <a:ext cx="26892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3430800"/>
            <a:ext cx="26892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3229200" y="3430800"/>
            <a:ext cx="26892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094800" y="3430800"/>
            <a:ext cx="26892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4" y="1260000"/>
            <a:ext cx="26892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800" y="1260000"/>
            <a:ext cx="26892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966E9-5D34-4E39-BB7C-1A4859684113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3229200" y="1260000"/>
            <a:ext cx="26892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360000" y="3970800"/>
            <a:ext cx="26892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6094800" y="3970800"/>
            <a:ext cx="26892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3229200" y="3970800"/>
            <a:ext cx="26892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4" y="1260000"/>
            <a:ext cx="26892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800" y="1260000"/>
            <a:ext cx="26892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966E9-5D34-4E39-BB7C-1A4859684113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3229200" y="1260000"/>
            <a:ext cx="26892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360000" y="3970800"/>
            <a:ext cx="26892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6094800" y="3970800"/>
            <a:ext cx="26892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3229200" y="3970800"/>
            <a:ext cx="26892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3430800"/>
            <a:ext cx="26892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3229200" y="3430800"/>
            <a:ext cx="26892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094800" y="3430800"/>
            <a:ext cx="26892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57158" y="6141600"/>
            <a:ext cx="26892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229200" y="6141600"/>
            <a:ext cx="26892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6094800" y="6141600"/>
            <a:ext cx="26892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000" y="360000"/>
            <a:ext cx="8424000" cy="613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966E9-5D34-4E39-BB7C-1A4859684113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6858000"/>
          </a:xfrm>
        </p:spPr>
        <p:txBody>
          <a:bodyPr lIns="0" tIns="0" rIns="0" bIns="0" anchor="ctr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4698000"/>
            <a:ext cx="8420400" cy="1800000"/>
          </a:xfrm>
        </p:spPr>
        <p:txBody>
          <a:bodyPr anchor="t"/>
          <a:lstStyle>
            <a:lvl1pPr algn="l">
              <a:defRPr sz="36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2538000"/>
            <a:ext cx="8420400" cy="1800000"/>
          </a:xfrm>
        </p:spPr>
        <p:txBody>
          <a:bodyPr lIns="0" tIns="0" rIns="0" bIns="0"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5" name="Picture 7" descr="tu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6143625"/>
            <a:ext cx="1042987" cy="719138"/>
          </a:xfrm>
          <a:prstGeom prst="rect">
            <a:avLst/>
          </a:prstGeom>
          <a:noFill/>
        </p:spPr>
      </p:pic>
      <p:pic>
        <p:nvPicPr>
          <p:cNvPr id="6" name="Picture 8" descr="knol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9675" y="6143625"/>
            <a:ext cx="7191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260000"/>
            <a:ext cx="4122000" cy="523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1260000"/>
            <a:ext cx="4122000" cy="523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966E9-5D34-4E39-BB7C-1A4859684113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420400" cy="900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6138000"/>
            <a:ext cx="4122000" cy="360000"/>
          </a:xfrm>
        </p:spPr>
        <p:txBody>
          <a:bodyPr anchor="ctr" anchorCtr="0"/>
          <a:lstStyle>
            <a:lvl1pPr marL="0" indent="0" algn="ctr"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000" y="1260000"/>
            <a:ext cx="4122000" cy="487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2000" y="6138000"/>
            <a:ext cx="4122000" cy="360000"/>
          </a:xfrm>
        </p:spPr>
        <p:txBody>
          <a:bodyPr anchor="ctr" anchorCtr="0"/>
          <a:lstStyle>
            <a:lvl1pPr marL="0" indent="0" algn="ctr">
              <a:buNone/>
              <a:defRPr lang="en-US" sz="1200" smtClean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000" y="1260000"/>
            <a:ext cx="4122000" cy="487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187D5F-251D-4442-8F5F-DA52B86B1243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788420-AE1F-4DA9-A32E-9601A2E98ED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4122C1-BEA9-4A2C-A824-9B11D73B7B84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2689200" cy="900000"/>
          </a:xfrm>
        </p:spPr>
        <p:txBody>
          <a:bodyPr anchor="t" anchorCtr="0"/>
          <a:lstStyle>
            <a:lvl1pPr algn="l">
              <a:defRPr sz="2400"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9200" y="359999"/>
            <a:ext cx="5551200" cy="613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0000" y="1260000"/>
            <a:ext cx="2689200" cy="5238000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65912C-7D12-4926-9C33-9391D78A762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4878000"/>
            <a:ext cx="8420400" cy="900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0000" y="360000"/>
            <a:ext cx="8420400" cy="4518000"/>
          </a:xfrm>
        </p:spPr>
        <p:txBody>
          <a:bodyPr lIns="0" tIns="0" rIns="0" bIns="0"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0000" y="5958000"/>
            <a:ext cx="8420400" cy="540000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BB00F2-31A7-4787-857D-FDD7A7221939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358775"/>
            <a:ext cx="8421688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260000"/>
            <a:ext cx="8421688" cy="523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138863"/>
            <a:ext cx="7191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folHlink"/>
                </a:solidFill>
                <a:latin typeface="+mn-lt"/>
              </a:defRPr>
            </a:lvl1pPr>
          </a:lstStyle>
          <a:p>
            <a:fld id="{E99565C2-ABCC-44D5-8C23-F5AEC5E61B7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033" name="Picture 9" descr="knoll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8424000" y="6138000"/>
            <a:ext cx="7191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5" r:id="rId13"/>
    <p:sldLayoutId id="2147483664" r:id="rId14"/>
    <p:sldLayoutId id="2147483666" r:id="rId15"/>
    <p:sldLayoutId id="2147483673" r:id="rId16"/>
    <p:sldLayoutId id="2147483671" r:id="rId17"/>
    <p:sldLayoutId id="2147483678" r:id="rId18"/>
    <p:sldLayoutId id="2147483672" r:id="rId19"/>
    <p:sldLayoutId id="2147483679" r:id="rId20"/>
    <p:sldLayoutId id="2147483674" r:id="rId21"/>
    <p:sldLayoutId id="2147483676" r:id="rId22"/>
    <p:sldLayoutId id="2147483675" r:id="rId23"/>
    <p:sldLayoutId id="2147483677" r:id="rId24"/>
    <p:sldLayoutId id="2147483669" r:id="rId25"/>
    <p:sldLayoutId id="2147483670" r:id="rId26"/>
    <p:sldLayoutId id="2147483668" r:id="rId27"/>
    <p:sldLayoutId id="2147483667" r:id="rId2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cademic.research.microsoft.com/" TargetMode="External"/><Relationship Id="rId2" Type="http://schemas.openxmlformats.org/officeDocument/2006/relationships/hyperlink" Target="http://scholar.googl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Seminar Human-Robot Interaction</a:t>
            </a:r>
            <a:br>
              <a:rPr lang="en-US" dirty="0" smtClean="0"/>
            </a:br>
            <a:r>
              <a:rPr lang="en-US" dirty="0" err="1" smtClean="0"/>
              <a:t>Wintersemester</a:t>
            </a:r>
            <a:r>
              <a:rPr lang="en-US" dirty="0" smtClean="0"/>
              <a:t> 2011 / 2012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000000"/>
                </a:solidFill>
              </a:rPr>
              <a:t>Manuel Giuliani</a:t>
            </a:r>
            <a:endParaRPr lang="en-US" sz="1800" dirty="0" smtClean="0">
              <a:solidFill>
                <a:srgbClr val="000000"/>
              </a:solidFill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Andre </a:t>
            </a:r>
            <a:r>
              <a:rPr lang="en-US" dirty="0" err="1" smtClean="0">
                <a:solidFill>
                  <a:srgbClr val="000000"/>
                </a:solidFill>
              </a:rPr>
              <a:t>Gaschler</a:t>
            </a:r>
            <a:endParaRPr lang="en-US" sz="1800" dirty="0" smtClean="0">
              <a:solidFill>
                <a:srgbClr val="000000"/>
              </a:solidFill>
            </a:endParaRPr>
          </a:p>
          <a:p>
            <a:pPr lvl="0"/>
            <a:endParaRPr lang="en-US" sz="1800" dirty="0" smtClean="0">
              <a:solidFill>
                <a:srgbClr val="000000"/>
              </a:solidFill>
            </a:endParaRPr>
          </a:p>
          <a:p>
            <a:pPr lvl="0"/>
            <a:endParaRPr lang="en-US" sz="1800" dirty="0" smtClean="0">
              <a:solidFill>
                <a:srgbClr val="000000"/>
              </a:solidFill>
            </a:endParaRPr>
          </a:p>
          <a:p>
            <a:pPr lvl="0"/>
            <a:r>
              <a:rPr lang="en-US" sz="1800" dirty="0" smtClean="0">
                <a:solidFill>
                  <a:srgbClr val="9C9D9F"/>
                </a:solidFill>
              </a:rPr>
              <a:t>Robotics and Embedded Systems</a:t>
            </a:r>
          </a:p>
          <a:p>
            <a:pPr lvl="0"/>
            <a:r>
              <a:rPr lang="en-US" sz="1800" dirty="0" smtClean="0">
                <a:solidFill>
                  <a:srgbClr val="9C9D9F"/>
                </a:solidFill>
              </a:rPr>
              <a:t>Department of Informatics</a:t>
            </a:r>
          </a:p>
          <a:p>
            <a:pPr lvl="0"/>
            <a:r>
              <a:rPr lang="en-US" sz="1800" dirty="0" err="1" smtClean="0">
                <a:solidFill>
                  <a:srgbClr val="9C9D9F"/>
                </a:solidFill>
              </a:rPr>
              <a:t>Technische</a:t>
            </a:r>
            <a:r>
              <a:rPr lang="en-US" sz="1800" dirty="0" smtClean="0">
                <a:solidFill>
                  <a:srgbClr val="9C9D9F"/>
                </a:solidFill>
              </a:rPr>
              <a:t> </a:t>
            </a:r>
            <a:r>
              <a:rPr lang="en-US" sz="1800" dirty="0" err="1" smtClean="0">
                <a:solidFill>
                  <a:srgbClr val="9C9D9F"/>
                </a:solidFill>
              </a:rPr>
              <a:t>Universität</a:t>
            </a:r>
            <a:r>
              <a:rPr lang="en-US" sz="1800" dirty="0" smtClean="0">
                <a:solidFill>
                  <a:srgbClr val="9C9D9F"/>
                </a:solidFill>
              </a:rPr>
              <a:t> </a:t>
            </a:r>
            <a:r>
              <a:rPr lang="en-US" sz="1800" dirty="0" err="1" smtClean="0">
                <a:solidFill>
                  <a:srgbClr val="9C9D9F"/>
                </a:solidFill>
              </a:rPr>
              <a:t>München</a:t>
            </a:r>
            <a:endParaRPr lang="en-US" sz="1800" dirty="0" smtClean="0">
              <a:solidFill>
                <a:srgbClr val="9C9D9F"/>
              </a:solidFill>
            </a:endParaRPr>
          </a:p>
          <a:p>
            <a:pPr lvl="0"/>
            <a:endParaRPr lang="en-US" sz="1800" dirty="0" smtClean="0">
              <a:solidFill>
                <a:srgbClr val="9C9D9F"/>
              </a:solidFill>
            </a:endParaRPr>
          </a:p>
          <a:p>
            <a:pPr lvl="0"/>
            <a:r>
              <a:rPr lang="en-US" sz="1800" dirty="0" smtClean="0">
                <a:solidFill>
                  <a:srgbClr val="9C9D9F"/>
                </a:solidFill>
              </a:rPr>
              <a:t>www6.in.tum.de</a:t>
            </a:r>
          </a:p>
          <a:p>
            <a:pPr lvl="0"/>
            <a:endParaRPr lang="en-US" sz="1800" dirty="0" smtClean="0">
              <a:solidFill>
                <a:srgbClr val="9C9D9F"/>
              </a:solidFill>
            </a:endParaRPr>
          </a:p>
          <a:p>
            <a:pPr lvl="0"/>
            <a:r>
              <a:rPr lang="en-US" sz="1800" dirty="0" smtClean="0">
                <a:solidFill>
                  <a:srgbClr val="9C9D9F"/>
                </a:solidFill>
              </a:rPr>
              <a:t>25. October 2011</a:t>
            </a:r>
            <a:endParaRPr lang="en-US" sz="1800" dirty="0">
              <a:solidFill>
                <a:srgbClr val="9C9D9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Vortragstermine</a:t>
            </a:r>
            <a:endParaRPr lang="en-GB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286346"/>
              </p:ext>
            </p:extLst>
          </p:nvPr>
        </p:nvGraphicFramePr>
        <p:xfrm>
          <a:off x="323528" y="908720"/>
          <a:ext cx="8421687" cy="55981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619349"/>
                <a:gridCol w="3384376"/>
                <a:gridCol w="34179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Datum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Vortragender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Thema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25.10.2011 </a:t>
                      </a:r>
                    </a:p>
                    <a:p>
                      <a:pPr algn="ctr"/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/>
                        <a:t>Manuel Giuliani</a:t>
                      </a:r>
                      <a:br>
                        <a:rPr lang="de-DE" dirty="0" smtClean="0"/>
                      </a:br>
                      <a:r>
                        <a:rPr lang="de-DE" dirty="0" smtClean="0"/>
                        <a:t>Andre </a:t>
                      </a:r>
                      <a:r>
                        <a:rPr lang="de-DE" dirty="0" err="1" smtClean="0"/>
                        <a:t>Gaschler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err="1" smtClean="0"/>
                        <a:t>Einführungsveranstaltung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01.11.2011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entfällt</a:t>
                      </a:r>
                      <a:r>
                        <a:rPr lang="en-GB" dirty="0" smtClean="0"/>
                        <a:t> (</a:t>
                      </a:r>
                      <a:r>
                        <a:rPr lang="en-GB" dirty="0" err="1" smtClean="0"/>
                        <a:t>Allerheiligen</a:t>
                      </a:r>
                      <a:r>
                        <a:rPr lang="en-GB" dirty="0" smtClean="0"/>
                        <a:t>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08.11.2011</a:t>
                      </a:r>
                      <a:endParaRPr lang="en-GB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dirty="0" err="1" smtClean="0"/>
                        <a:t>entfällt</a:t>
                      </a:r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15.11.2011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Wilhelm Huber </a:t>
                      </a:r>
                      <a:br>
                        <a:rPr lang="en-GB" dirty="0" smtClean="0"/>
                      </a:br>
                      <a:r>
                        <a:rPr lang="en-GB" dirty="0" err="1" smtClean="0"/>
                        <a:t>Sören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Jentzsch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Person Tracking</a:t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Social Robotics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22.11.2011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dirty="0" err="1" smtClean="0"/>
                        <a:t>entfällt</a:t>
                      </a:r>
                      <a:endParaRPr lang="en-GB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29.11.2011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Sebastian </a:t>
                      </a:r>
                      <a:r>
                        <a:rPr lang="en-GB" dirty="0" err="1" smtClean="0"/>
                        <a:t>Denz</a:t>
                      </a:r>
                      <a:r>
                        <a:rPr lang="en-GB" dirty="0" smtClean="0"/>
                        <a:t/>
                      </a:r>
                      <a:br>
                        <a:rPr lang="en-GB" dirty="0" smtClean="0"/>
                      </a:br>
                      <a:r>
                        <a:rPr lang="en-GB" dirty="0" err="1" smtClean="0"/>
                        <a:t>Matteo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Ostermeier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Speech Recognition</a:t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Speech Processing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06.12.2011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Eva Maria </a:t>
                      </a:r>
                      <a:r>
                        <a:rPr lang="en-GB" dirty="0" err="1" smtClean="0"/>
                        <a:t>Gibtner</a:t>
                      </a:r>
                      <a:r>
                        <a:rPr lang="en-GB" dirty="0" smtClean="0"/>
                        <a:t/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 Peter </a:t>
                      </a:r>
                      <a:r>
                        <a:rPr lang="en-GB" dirty="0" err="1" smtClean="0"/>
                        <a:t>Gschirr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Dialogue </a:t>
                      </a:r>
                      <a:r>
                        <a:rPr lang="en-GB" dirty="0" smtClean="0"/>
                        <a:t>Management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mtClean="0"/>
                        <a:t>Robot Motion Planning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13.12.2011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Sebastian </a:t>
                      </a:r>
                      <a:r>
                        <a:rPr lang="en-GB" dirty="0" err="1" smtClean="0"/>
                        <a:t>Klingenbeck</a:t>
                      </a:r>
                      <a:endParaRPr lang="en-GB" dirty="0" smtClean="0"/>
                    </a:p>
                    <a:p>
                      <a:pPr algn="l"/>
                      <a:r>
                        <a:rPr lang="en-GB" dirty="0" smtClean="0"/>
                        <a:t>Wolfgang Schwan</a:t>
                      </a:r>
                    </a:p>
                    <a:p>
                      <a:pPr algn="l"/>
                      <a:r>
                        <a:rPr lang="en-GB" dirty="0" smtClean="0"/>
                        <a:t>Ingrid </a:t>
                      </a:r>
                      <a:r>
                        <a:rPr lang="en-GB" dirty="0" err="1" smtClean="0"/>
                        <a:t>Gatz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Speech Synthesis</a:t>
                      </a:r>
                    </a:p>
                    <a:p>
                      <a:pPr algn="l"/>
                      <a:r>
                        <a:rPr lang="en-GB" dirty="0" smtClean="0"/>
                        <a:t>Object </a:t>
                      </a:r>
                      <a:r>
                        <a:rPr lang="en-GB" dirty="0" smtClean="0"/>
                        <a:t>Manipulation</a:t>
                      </a:r>
                    </a:p>
                    <a:p>
                      <a:pPr algn="l"/>
                      <a:r>
                        <a:rPr lang="en-GB" dirty="0" smtClean="0"/>
                        <a:t>Robot Architectures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20.12.2011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Sebastian Riedel</a:t>
                      </a:r>
                    </a:p>
                    <a:p>
                      <a:pPr algn="l"/>
                      <a:r>
                        <a:rPr lang="en-GB" dirty="0" smtClean="0"/>
                        <a:t>Oliver </a:t>
                      </a:r>
                      <a:r>
                        <a:rPr lang="en-GB" dirty="0" err="1" smtClean="0"/>
                        <a:t>Prater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Cognitive Architectures I</a:t>
                      </a:r>
                    </a:p>
                    <a:p>
                      <a:pPr algn="l"/>
                      <a:r>
                        <a:rPr lang="en-GB" dirty="0" smtClean="0"/>
                        <a:t>Cognitive Architectures II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F5ED-77DA-4323-B2C6-F50765BF448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5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F5ED-77DA-4323-B2C6-F50765BF448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404664"/>
            <a:ext cx="8421688" cy="609333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de-DE" sz="3200" b="1" dirty="0" smtClean="0"/>
              <a:t>Vier Tipps für den Vortrag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51866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Wer </a:t>
            </a:r>
            <a:r>
              <a:rPr lang="de-DE" dirty="0" smtClean="0"/>
              <a:t>sind die Zuhörer?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Vorstellen man wäre selbst Zuhörer</a:t>
            </a:r>
          </a:p>
          <a:p>
            <a:r>
              <a:rPr lang="de-DE" dirty="0" smtClean="0"/>
              <a:t>Was ist die Botschaft meines Vortrags?</a:t>
            </a:r>
          </a:p>
          <a:p>
            <a:r>
              <a:rPr lang="de-DE" dirty="0" smtClean="0"/>
              <a:t>Folieninhalt erklären</a:t>
            </a:r>
          </a:p>
          <a:p>
            <a:r>
              <a:rPr lang="de-DE" dirty="0" smtClean="0"/>
              <a:t>Details braucht man meistens nicht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F5ED-77DA-4323-B2C6-F50765BF448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2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Präsentationsstil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Augenkontakt</a:t>
            </a:r>
          </a:p>
          <a:p>
            <a:r>
              <a:rPr lang="de-DE" dirty="0" smtClean="0"/>
              <a:t>Die Zuhörer sind vorne!</a:t>
            </a:r>
          </a:p>
          <a:p>
            <a:r>
              <a:rPr lang="de-DE" dirty="0" smtClean="0"/>
              <a:t>Ruhig und fest stehen</a:t>
            </a:r>
          </a:p>
          <a:p>
            <a:r>
              <a:rPr lang="de-DE" dirty="0" smtClean="0"/>
              <a:t>Langsam und verständlich sprechen</a:t>
            </a:r>
          </a:p>
          <a:p>
            <a:r>
              <a:rPr lang="de-DE" dirty="0" smtClean="0"/>
              <a:t>Zeitlimit beachten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F5ED-77DA-4323-B2C6-F50765BF448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3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Foliendesign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Große Schriften benutzen</a:t>
            </a:r>
            <a:endParaRPr lang="de-DE" sz="4800" dirty="0"/>
          </a:p>
          <a:p>
            <a:r>
              <a:rPr lang="de-DE" dirty="0" smtClean="0"/>
              <a:t>Kontrastierende Farben</a:t>
            </a:r>
          </a:p>
          <a:p>
            <a:r>
              <a:rPr lang="de-DE" dirty="0" smtClean="0"/>
              <a:t>Maximal 7 Punkte auf einer Folie</a:t>
            </a:r>
          </a:p>
          <a:p>
            <a:r>
              <a:rPr lang="de-DE" dirty="0" smtClean="0"/>
              <a:t>Keine ganzen Sätze</a:t>
            </a:r>
          </a:p>
          <a:p>
            <a:r>
              <a:rPr lang="de-DE" dirty="0" smtClean="0"/>
              <a:t>Bilder sind meistens besser als Formeln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F5ED-77DA-4323-B2C6-F50765BF448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5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Hidden </a:t>
            </a:r>
            <a:r>
              <a:rPr lang="de-DE" dirty="0" err="1" smtClean="0"/>
              <a:t>Markov</a:t>
            </a:r>
            <a:r>
              <a:rPr lang="de-DE" dirty="0" smtClean="0"/>
              <a:t> Modell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Formal definiert man ein HMM als </a:t>
            </a:r>
            <a:r>
              <a:rPr lang="de-DE" dirty="0" err="1" smtClean="0"/>
              <a:t>Quintupel</a:t>
            </a:r>
            <a:r>
              <a:rPr lang="de-DE" dirty="0" smtClean="0"/>
              <a:t> </a:t>
            </a:r>
            <a:r>
              <a:rPr lang="de-DE" dirty="0"/>
              <a:t>λ = (</a:t>
            </a:r>
            <a:r>
              <a:rPr lang="de-DE" i="1" dirty="0"/>
              <a:t>X</a:t>
            </a:r>
            <a:r>
              <a:rPr lang="de-DE" dirty="0"/>
              <a:t>,</a:t>
            </a:r>
            <a:r>
              <a:rPr lang="de-DE" i="1" dirty="0"/>
              <a:t>A</a:t>
            </a:r>
            <a:r>
              <a:rPr lang="de-DE" dirty="0"/>
              <a:t>,</a:t>
            </a:r>
            <a:r>
              <a:rPr lang="de-DE" i="1" dirty="0"/>
              <a:t>Y</a:t>
            </a:r>
            <a:r>
              <a:rPr lang="de-DE" dirty="0"/>
              <a:t>,</a:t>
            </a:r>
            <a:r>
              <a:rPr lang="de-DE" i="1" dirty="0"/>
              <a:t>B</a:t>
            </a:r>
            <a:r>
              <a:rPr lang="de-DE" dirty="0"/>
              <a:t>,π) mit</a:t>
            </a:r>
          </a:p>
          <a:p>
            <a:r>
              <a:rPr lang="de-DE" i="1" dirty="0"/>
              <a:t>X</a:t>
            </a:r>
            <a:r>
              <a:rPr lang="de-DE" dirty="0"/>
              <a:t> = {</a:t>
            </a:r>
            <a:r>
              <a:rPr lang="de-DE" i="1" dirty="0"/>
              <a:t>x</a:t>
            </a:r>
            <a:r>
              <a:rPr lang="de-DE" baseline="-25000" dirty="0"/>
              <a:t>1</a:t>
            </a:r>
            <a:r>
              <a:rPr lang="de-DE" dirty="0"/>
              <a:t>,...,</a:t>
            </a:r>
            <a:r>
              <a:rPr lang="de-DE" i="1" dirty="0" err="1"/>
              <a:t>x</a:t>
            </a:r>
            <a:r>
              <a:rPr lang="de-DE" i="1" baseline="-25000" dirty="0" err="1"/>
              <a:t>n</a:t>
            </a:r>
            <a:r>
              <a:rPr lang="de-DE" dirty="0"/>
              <a:t>} – Menge aller Zustände</a:t>
            </a:r>
          </a:p>
          <a:p>
            <a:r>
              <a:rPr lang="de-DE" i="1" dirty="0"/>
              <a:t>A</a:t>
            </a:r>
            <a:r>
              <a:rPr lang="de-DE" dirty="0"/>
              <a:t> = {</a:t>
            </a:r>
            <a:r>
              <a:rPr lang="de-DE" i="1" dirty="0" err="1"/>
              <a:t>a</a:t>
            </a:r>
            <a:r>
              <a:rPr lang="de-DE" i="1" baseline="-25000" dirty="0" err="1"/>
              <a:t>ij</a:t>
            </a:r>
            <a:r>
              <a:rPr lang="de-DE" dirty="0"/>
              <a:t>} – </a:t>
            </a:r>
            <a:r>
              <a:rPr lang="de-DE" dirty="0" smtClean="0"/>
              <a:t>Zustandsübergansmatrix, </a:t>
            </a:r>
            <a:r>
              <a:rPr lang="de-DE" dirty="0"/>
              <a:t>wobei </a:t>
            </a:r>
            <a:r>
              <a:rPr lang="de-DE" i="1" dirty="0" err="1"/>
              <a:t>a</a:t>
            </a:r>
            <a:r>
              <a:rPr lang="de-DE" i="1" baseline="-25000" dirty="0" err="1"/>
              <a:t>ij</a:t>
            </a:r>
            <a:r>
              <a:rPr lang="de-DE" dirty="0"/>
              <a:t> die </a:t>
            </a:r>
            <a:r>
              <a:rPr lang="de-DE" dirty="0" smtClean="0"/>
              <a:t>Wahrscheinlichkeit </a:t>
            </a:r>
            <a:r>
              <a:rPr lang="de-DE" dirty="0"/>
              <a:t>angibt, dass von Zustand </a:t>
            </a:r>
            <a:r>
              <a:rPr lang="de-DE" i="1" dirty="0"/>
              <a:t>x</a:t>
            </a:r>
            <a:r>
              <a:rPr lang="de-DE" i="1" baseline="-25000" dirty="0"/>
              <a:t>i</a:t>
            </a:r>
            <a:r>
              <a:rPr lang="de-DE" dirty="0"/>
              <a:t> in Zustand </a:t>
            </a:r>
            <a:r>
              <a:rPr lang="de-DE" i="1" dirty="0" err="1"/>
              <a:t>x</a:t>
            </a:r>
            <a:r>
              <a:rPr lang="de-DE" i="1" baseline="-25000" dirty="0" err="1"/>
              <a:t>j</a:t>
            </a:r>
            <a:r>
              <a:rPr lang="de-DE" dirty="0"/>
              <a:t> gewechselt wird.</a:t>
            </a:r>
          </a:p>
          <a:p>
            <a:r>
              <a:rPr lang="de-DE" i="1" dirty="0"/>
              <a:t>Y</a:t>
            </a:r>
            <a:r>
              <a:rPr lang="de-DE" dirty="0"/>
              <a:t> = {</a:t>
            </a:r>
            <a:r>
              <a:rPr lang="de-DE" i="1" dirty="0"/>
              <a:t>y</a:t>
            </a:r>
            <a:r>
              <a:rPr lang="de-DE" baseline="-25000" dirty="0"/>
              <a:t>1</a:t>
            </a:r>
            <a:r>
              <a:rPr lang="de-DE" dirty="0"/>
              <a:t>,...,</a:t>
            </a:r>
            <a:r>
              <a:rPr lang="de-DE" i="1" dirty="0" err="1"/>
              <a:t>y</a:t>
            </a:r>
            <a:r>
              <a:rPr lang="de-DE" i="1" baseline="-25000" dirty="0" err="1"/>
              <a:t>m</a:t>
            </a:r>
            <a:r>
              <a:rPr lang="de-DE" dirty="0"/>
              <a:t>} – Menge der möglichen Beobachtungen (Emissionen)</a:t>
            </a:r>
          </a:p>
          <a:p>
            <a:r>
              <a:rPr lang="de-DE" i="1" dirty="0"/>
              <a:t>B</a:t>
            </a:r>
            <a:r>
              <a:rPr lang="de-DE" dirty="0"/>
              <a:t> = {</a:t>
            </a:r>
            <a:r>
              <a:rPr lang="de-DE" i="1" dirty="0" err="1"/>
              <a:t>b</a:t>
            </a:r>
            <a:r>
              <a:rPr lang="de-DE" i="1" baseline="-25000" dirty="0" err="1"/>
              <a:t>ij</a:t>
            </a:r>
            <a:r>
              <a:rPr lang="de-DE" dirty="0"/>
              <a:t>} – Beobachtungsmatrix wobei </a:t>
            </a:r>
            <a:r>
              <a:rPr lang="de-DE" i="1" dirty="0" err="1"/>
              <a:t>b</a:t>
            </a:r>
            <a:r>
              <a:rPr lang="de-DE" i="1" baseline="-25000" dirty="0" err="1"/>
              <a:t>ij</a:t>
            </a:r>
            <a:r>
              <a:rPr lang="de-DE" dirty="0"/>
              <a:t> die Wahrscheinlichkeit angibt, im Zustand </a:t>
            </a:r>
            <a:r>
              <a:rPr lang="de-DE" i="1" dirty="0"/>
              <a:t>x</a:t>
            </a:r>
            <a:r>
              <a:rPr lang="de-DE" i="1" baseline="-25000" dirty="0"/>
              <a:t>i</a:t>
            </a:r>
            <a:r>
              <a:rPr lang="de-DE" dirty="0"/>
              <a:t> die Beobachtung zu machen</a:t>
            </a:r>
          </a:p>
          <a:p>
            <a:r>
              <a:rPr lang="de-DE" dirty="0"/>
              <a:t>π – Anfangswahrscheinlichkeitsverteilung mit π(</a:t>
            </a:r>
            <a:r>
              <a:rPr lang="de-DE" i="1" dirty="0"/>
              <a:t>i</a:t>
            </a:r>
            <a:r>
              <a:rPr lang="de-DE" dirty="0"/>
              <a:t>) Wahrscheinlichkeit, dass </a:t>
            </a:r>
            <a:r>
              <a:rPr lang="de-DE" i="1" dirty="0"/>
              <a:t>x</a:t>
            </a:r>
            <a:r>
              <a:rPr lang="de-DE" i="1" baseline="-25000" dirty="0"/>
              <a:t>i</a:t>
            </a:r>
            <a:r>
              <a:rPr lang="de-DE" dirty="0"/>
              <a:t> der Startzustand ist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F5ED-77DA-4323-B2C6-F50765BF448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4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Hidden </a:t>
            </a:r>
            <a:r>
              <a:rPr lang="de-DE" dirty="0" err="1" smtClean="0"/>
              <a:t>Markov</a:t>
            </a:r>
            <a:r>
              <a:rPr lang="de-DE" dirty="0" smtClean="0"/>
              <a:t> Modell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F5ED-77DA-4323-B2C6-F50765BF448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52736"/>
            <a:ext cx="608645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Schlechte Folie – Zu viel Text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/>
              <a:t>The </a:t>
            </a:r>
            <a:r>
              <a:rPr lang="de-DE" sz="1800" dirty="0" err="1"/>
              <a:t>main</a:t>
            </a:r>
            <a:r>
              <a:rPr lang="de-DE" sz="1800" dirty="0"/>
              <a:t> </a:t>
            </a:r>
            <a:r>
              <a:rPr lang="de-DE" sz="1800" dirty="0" err="1"/>
              <a:t>advantages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SCRM:</a:t>
            </a:r>
          </a:p>
          <a:p>
            <a:pPr lvl="1"/>
            <a:r>
              <a:rPr lang="de-DE" sz="1100" dirty="0"/>
              <a:t>Parallel </a:t>
            </a:r>
            <a:r>
              <a:rPr lang="de-DE" sz="1100" dirty="0" err="1"/>
              <a:t>processing</a:t>
            </a:r>
            <a:r>
              <a:rPr lang="de-DE" sz="1100" dirty="0"/>
              <a:t> </a:t>
            </a:r>
            <a:r>
              <a:rPr lang="de-DE" sz="1100" dirty="0" err="1"/>
              <a:t>of</a:t>
            </a:r>
            <a:r>
              <a:rPr lang="de-DE" sz="1100" dirty="0"/>
              <a:t> intelligent </a:t>
            </a:r>
            <a:r>
              <a:rPr lang="de-DE" sz="1100" dirty="0" err="1"/>
              <a:t>cognitive</a:t>
            </a:r>
            <a:r>
              <a:rPr lang="de-DE" sz="1100" dirty="0"/>
              <a:t> </a:t>
            </a:r>
            <a:r>
              <a:rPr lang="de-DE" sz="1100" dirty="0" err="1"/>
              <a:t>streams</a:t>
            </a:r>
            <a:endParaRPr lang="de-DE" sz="1100" dirty="0"/>
          </a:p>
          <a:p>
            <a:pPr lvl="1"/>
            <a:r>
              <a:rPr lang="de-DE" sz="1100" dirty="0"/>
              <a:t>Multi-core ERP </a:t>
            </a:r>
            <a:r>
              <a:rPr lang="de-DE" sz="1100" dirty="0" err="1"/>
              <a:t>and</a:t>
            </a:r>
            <a:r>
              <a:rPr lang="de-DE" sz="1100" dirty="0"/>
              <a:t> ISPW</a:t>
            </a:r>
          </a:p>
          <a:p>
            <a:pPr lvl="1"/>
            <a:r>
              <a:rPr lang="de-DE" sz="1100" dirty="0" err="1"/>
              <a:t>Efficacious</a:t>
            </a:r>
            <a:r>
              <a:rPr lang="de-DE" sz="1100" dirty="0"/>
              <a:t> </a:t>
            </a:r>
            <a:r>
              <a:rPr lang="de-DE" sz="1100" dirty="0" err="1"/>
              <a:t>message</a:t>
            </a:r>
            <a:r>
              <a:rPr lang="de-DE" sz="1100" dirty="0"/>
              <a:t> </a:t>
            </a:r>
            <a:r>
              <a:rPr lang="de-DE" sz="1100" dirty="0" err="1"/>
              <a:t>response</a:t>
            </a:r>
            <a:endParaRPr lang="de-DE" sz="1100" dirty="0"/>
          </a:p>
          <a:p>
            <a:pPr lvl="1"/>
            <a:r>
              <a:rPr lang="de-DE" sz="1100" dirty="0"/>
              <a:t>Inter-</a:t>
            </a:r>
            <a:r>
              <a:rPr lang="de-DE" sz="1100" dirty="0" err="1"/>
              <a:t>indepent</a:t>
            </a:r>
            <a:r>
              <a:rPr lang="de-DE" sz="1100" dirty="0"/>
              <a:t> </a:t>
            </a:r>
            <a:r>
              <a:rPr lang="de-DE" sz="1100" dirty="0" err="1"/>
              <a:t>process</a:t>
            </a:r>
            <a:r>
              <a:rPr lang="de-DE" sz="1100" dirty="0"/>
              <a:t> </a:t>
            </a:r>
            <a:r>
              <a:rPr lang="de-DE" sz="1100" dirty="0" err="1"/>
              <a:t>management</a:t>
            </a:r>
            <a:r>
              <a:rPr lang="de-DE" sz="1100" dirty="0"/>
              <a:t> </a:t>
            </a:r>
            <a:r>
              <a:rPr lang="de-DE" sz="1100" dirty="0" err="1"/>
              <a:t>and</a:t>
            </a:r>
            <a:r>
              <a:rPr lang="de-DE" sz="1100" dirty="0"/>
              <a:t> </a:t>
            </a:r>
            <a:r>
              <a:rPr lang="de-DE" sz="1100" dirty="0" err="1"/>
              <a:t>scheduling</a:t>
            </a:r>
            <a:endParaRPr lang="de-DE" sz="1100" dirty="0"/>
          </a:p>
          <a:p>
            <a:pPr lvl="1"/>
            <a:r>
              <a:rPr lang="de-DE" sz="1100" dirty="0" err="1"/>
              <a:t>Asynchroneous</a:t>
            </a:r>
            <a:r>
              <a:rPr lang="de-DE" sz="1100" dirty="0"/>
              <a:t> </a:t>
            </a:r>
            <a:r>
              <a:rPr lang="de-DE" sz="1100" dirty="0" err="1"/>
              <a:t>marshalling</a:t>
            </a:r>
            <a:r>
              <a:rPr lang="de-DE" sz="1100" dirty="0"/>
              <a:t> </a:t>
            </a:r>
            <a:r>
              <a:rPr lang="de-DE" sz="1100" dirty="0" err="1"/>
              <a:t>with</a:t>
            </a:r>
            <a:r>
              <a:rPr lang="de-DE" sz="1100" dirty="0"/>
              <a:t> JKSI-</a:t>
            </a:r>
            <a:r>
              <a:rPr lang="de-DE" sz="1100" dirty="0" err="1"/>
              <a:t>enabled</a:t>
            </a:r>
            <a:r>
              <a:rPr lang="de-DE" sz="1100" dirty="0"/>
              <a:t> </a:t>
            </a:r>
            <a:r>
              <a:rPr lang="de-DE" sz="1100" dirty="0" err="1"/>
              <a:t>windowing</a:t>
            </a:r>
            <a:endParaRPr lang="de-DE" sz="1100" dirty="0"/>
          </a:p>
          <a:p>
            <a:r>
              <a:rPr lang="de-DE" sz="1800" dirty="0"/>
              <a:t>The </a:t>
            </a:r>
            <a:r>
              <a:rPr lang="de-DE" sz="1800" dirty="0" err="1"/>
              <a:t>main</a:t>
            </a:r>
            <a:r>
              <a:rPr lang="de-DE" sz="1800" dirty="0"/>
              <a:t> </a:t>
            </a:r>
            <a:r>
              <a:rPr lang="de-DE" sz="1800" dirty="0" err="1"/>
              <a:t>disadvantages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SCRM:</a:t>
            </a:r>
          </a:p>
          <a:p>
            <a:pPr lvl="1"/>
            <a:r>
              <a:rPr lang="de-DE" sz="1100" dirty="0"/>
              <a:t>Text-independent </a:t>
            </a:r>
            <a:r>
              <a:rPr lang="de-DE" sz="1100" dirty="0" err="1"/>
              <a:t>oversizing</a:t>
            </a:r>
            <a:endParaRPr lang="de-DE" sz="1100" dirty="0"/>
          </a:p>
          <a:p>
            <a:pPr lvl="1"/>
            <a:r>
              <a:rPr lang="de-DE" sz="1100" dirty="0"/>
              <a:t>Anti-virus </a:t>
            </a:r>
            <a:r>
              <a:rPr lang="de-DE" sz="1100" dirty="0" err="1"/>
              <a:t>sound</a:t>
            </a:r>
            <a:r>
              <a:rPr lang="de-DE" sz="1100" dirty="0"/>
              <a:t> </a:t>
            </a:r>
            <a:r>
              <a:rPr lang="de-DE" sz="1100" dirty="0" err="1"/>
              <a:t>problem</a:t>
            </a:r>
            <a:r>
              <a:rPr lang="de-DE" sz="1100" dirty="0"/>
              <a:t> </a:t>
            </a:r>
            <a:r>
              <a:rPr lang="de-DE" sz="1100" dirty="0" err="1"/>
              <a:t>generation</a:t>
            </a:r>
            <a:endParaRPr lang="de-DE" sz="1100" dirty="0"/>
          </a:p>
          <a:p>
            <a:pPr lvl="1"/>
            <a:r>
              <a:rPr lang="de-DE" sz="1100" dirty="0"/>
              <a:t>Status </a:t>
            </a:r>
            <a:r>
              <a:rPr lang="de-DE" sz="1100" dirty="0" err="1"/>
              <a:t>monitoring</a:t>
            </a:r>
            <a:r>
              <a:rPr lang="de-DE" sz="1100" dirty="0"/>
              <a:t> </a:t>
            </a:r>
            <a:r>
              <a:rPr lang="de-DE" sz="1100" dirty="0" err="1"/>
              <a:t>missing</a:t>
            </a:r>
            <a:endParaRPr lang="de-DE" sz="1100" dirty="0"/>
          </a:p>
          <a:p>
            <a:pPr lvl="1"/>
            <a:r>
              <a:rPr lang="de-DE" sz="1100" dirty="0" err="1"/>
              <a:t>No</a:t>
            </a:r>
            <a:r>
              <a:rPr lang="de-DE" sz="1100" dirty="0"/>
              <a:t> </a:t>
            </a:r>
            <a:r>
              <a:rPr lang="de-DE" sz="1100" dirty="0" err="1"/>
              <a:t>proprietary</a:t>
            </a:r>
            <a:r>
              <a:rPr lang="de-DE" sz="1100" dirty="0"/>
              <a:t> </a:t>
            </a:r>
            <a:r>
              <a:rPr lang="de-DE" sz="1100" dirty="0" err="1"/>
              <a:t>teleoperating</a:t>
            </a:r>
            <a:endParaRPr lang="de-DE" sz="1100" dirty="0"/>
          </a:p>
          <a:p>
            <a:r>
              <a:rPr lang="de-DE" sz="1800" dirty="0"/>
              <a:t>The </a:t>
            </a:r>
            <a:r>
              <a:rPr lang="de-DE" sz="1800" dirty="0" err="1"/>
              <a:t>main</a:t>
            </a:r>
            <a:r>
              <a:rPr lang="de-DE" sz="1800" dirty="0"/>
              <a:t> </a:t>
            </a:r>
            <a:r>
              <a:rPr lang="de-DE" sz="1800" dirty="0" err="1"/>
              <a:t>advantages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LPSÖD:</a:t>
            </a:r>
          </a:p>
          <a:p>
            <a:pPr lvl="1"/>
            <a:r>
              <a:rPr lang="de-DE" sz="1100" dirty="0"/>
              <a:t>Font-</a:t>
            </a:r>
            <a:r>
              <a:rPr lang="de-DE" sz="1100" dirty="0" err="1"/>
              <a:t>increasing</a:t>
            </a:r>
            <a:r>
              <a:rPr lang="de-DE" sz="1100" dirty="0"/>
              <a:t> </a:t>
            </a:r>
            <a:r>
              <a:rPr lang="de-DE" sz="1100" dirty="0" err="1"/>
              <a:t>underwater</a:t>
            </a:r>
            <a:r>
              <a:rPr lang="de-DE" sz="1100" dirty="0"/>
              <a:t> </a:t>
            </a:r>
            <a:r>
              <a:rPr lang="de-DE" sz="1100" dirty="0" err="1"/>
              <a:t>induction</a:t>
            </a:r>
            <a:endParaRPr lang="de-DE" sz="1100" dirty="0"/>
          </a:p>
          <a:p>
            <a:pPr lvl="1"/>
            <a:r>
              <a:rPr lang="de-DE" sz="1100" dirty="0"/>
              <a:t>Bad-</a:t>
            </a:r>
            <a:r>
              <a:rPr lang="de-DE" sz="1100" dirty="0" err="1"/>
              <a:t>speaking</a:t>
            </a:r>
            <a:r>
              <a:rPr lang="de-DE" sz="1100" dirty="0"/>
              <a:t> </a:t>
            </a:r>
            <a:r>
              <a:rPr lang="de-DE" sz="1100" dirty="0" err="1"/>
              <a:t>practice</a:t>
            </a:r>
            <a:r>
              <a:rPr lang="de-DE" sz="1100" dirty="0"/>
              <a:t> </a:t>
            </a:r>
            <a:r>
              <a:rPr lang="de-DE" sz="1100" dirty="0" err="1"/>
              <a:t>session</a:t>
            </a:r>
            <a:r>
              <a:rPr lang="de-DE" sz="1100" dirty="0"/>
              <a:t> </a:t>
            </a:r>
            <a:r>
              <a:rPr lang="de-DE" sz="1100" dirty="0" err="1"/>
              <a:t>handling</a:t>
            </a:r>
            <a:endParaRPr lang="de-DE" sz="1100" dirty="0"/>
          </a:p>
          <a:p>
            <a:pPr lvl="1"/>
            <a:r>
              <a:rPr lang="de-DE" sz="1100" dirty="0"/>
              <a:t>Phone-</a:t>
            </a:r>
            <a:r>
              <a:rPr lang="de-DE" sz="1100" dirty="0" err="1"/>
              <a:t>enabled</a:t>
            </a:r>
            <a:r>
              <a:rPr lang="de-DE" sz="1100" dirty="0"/>
              <a:t> </a:t>
            </a:r>
            <a:r>
              <a:rPr lang="de-DE" sz="1100" dirty="0" err="1"/>
              <a:t>virtual</a:t>
            </a:r>
            <a:r>
              <a:rPr lang="de-DE" sz="1100" dirty="0"/>
              <a:t> </a:t>
            </a:r>
            <a:r>
              <a:rPr lang="de-DE" sz="1100" dirty="0" err="1"/>
              <a:t>root</a:t>
            </a:r>
            <a:r>
              <a:rPr lang="de-DE" sz="1100" dirty="0"/>
              <a:t> </a:t>
            </a:r>
            <a:r>
              <a:rPr lang="de-DE" sz="1100" dirty="0" err="1"/>
              <a:t>hosting</a:t>
            </a:r>
            <a:endParaRPr lang="de-DE" sz="1100" dirty="0"/>
          </a:p>
          <a:p>
            <a:pPr lvl="1"/>
            <a:r>
              <a:rPr lang="de-DE" sz="1100" dirty="0"/>
              <a:t>Seminar </a:t>
            </a:r>
            <a:r>
              <a:rPr lang="de-DE" sz="1100" dirty="0" err="1"/>
              <a:t>with</a:t>
            </a:r>
            <a:r>
              <a:rPr lang="de-DE" sz="1100" dirty="0"/>
              <a:t> </a:t>
            </a:r>
            <a:r>
              <a:rPr lang="de-DE" sz="1100" dirty="0" err="1"/>
              <a:t>support</a:t>
            </a:r>
            <a:r>
              <a:rPr lang="de-DE" sz="1100" dirty="0"/>
              <a:t> </a:t>
            </a:r>
            <a:r>
              <a:rPr lang="de-DE" sz="1100" dirty="0" err="1"/>
              <a:t>tooling</a:t>
            </a:r>
            <a:endParaRPr lang="de-DE" sz="1100" dirty="0"/>
          </a:p>
          <a:p>
            <a:r>
              <a:rPr lang="de-DE" sz="1800" dirty="0"/>
              <a:t>The </a:t>
            </a:r>
            <a:r>
              <a:rPr lang="de-DE" sz="1800" dirty="0" err="1"/>
              <a:t>main</a:t>
            </a:r>
            <a:r>
              <a:rPr lang="de-DE" sz="1800" dirty="0"/>
              <a:t> </a:t>
            </a:r>
            <a:r>
              <a:rPr lang="de-DE" sz="1800" dirty="0" err="1"/>
              <a:t>disadvantages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LPSÖD</a:t>
            </a:r>
          </a:p>
          <a:p>
            <a:pPr lvl="1"/>
            <a:r>
              <a:rPr lang="de-DE" sz="1100" dirty="0"/>
              <a:t>Inter-</a:t>
            </a:r>
            <a:r>
              <a:rPr lang="de-DE" sz="1100" dirty="0" err="1"/>
              <a:t>dependent</a:t>
            </a:r>
            <a:r>
              <a:rPr lang="de-DE" sz="1100" dirty="0"/>
              <a:t> </a:t>
            </a:r>
            <a:r>
              <a:rPr lang="de-DE" sz="1100" dirty="0" err="1"/>
              <a:t>node</a:t>
            </a:r>
            <a:r>
              <a:rPr lang="de-DE" sz="1100" dirty="0"/>
              <a:t> </a:t>
            </a:r>
            <a:r>
              <a:rPr lang="de-DE" sz="1100" dirty="0" err="1"/>
              <a:t>scheduling</a:t>
            </a:r>
            <a:r>
              <a:rPr lang="de-DE" sz="1100" dirty="0"/>
              <a:t> </a:t>
            </a:r>
            <a:r>
              <a:rPr lang="de-DE" sz="1100" dirty="0" err="1"/>
              <a:t>is</a:t>
            </a:r>
            <a:r>
              <a:rPr lang="de-DE" sz="1100" dirty="0"/>
              <a:t> </a:t>
            </a:r>
            <a:r>
              <a:rPr lang="de-DE" sz="1100" dirty="0" err="1"/>
              <a:t>more</a:t>
            </a:r>
            <a:r>
              <a:rPr lang="de-DE" sz="1100" dirty="0"/>
              <a:t> </a:t>
            </a:r>
            <a:r>
              <a:rPr lang="de-DE" sz="1100" dirty="0" err="1"/>
              <a:t>advanced</a:t>
            </a:r>
            <a:endParaRPr lang="de-DE" sz="1100" dirty="0"/>
          </a:p>
          <a:p>
            <a:pPr lvl="1"/>
            <a:r>
              <a:rPr lang="de-DE" sz="1100" dirty="0" err="1"/>
              <a:t>Exursion</a:t>
            </a:r>
            <a:r>
              <a:rPr lang="de-DE" sz="1100" dirty="0"/>
              <a:t> </a:t>
            </a:r>
            <a:r>
              <a:rPr lang="de-DE" sz="1100" dirty="0" err="1"/>
              <a:t>to</a:t>
            </a:r>
            <a:r>
              <a:rPr lang="de-DE" sz="1100" dirty="0"/>
              <a:t> </a:t>
            </a:r>
            <a:r>
              <a:rPr lang="de-DE" sz="1100" dirty="0" err="1"/>
              <a:t>other</a:t>
            </a:r>
            <a:r>
              <a:rPr lang="de-DE" sz="1100" dirty="0"/>
              <a:t> </a:t>
            </a:r>
            <a:r>
              <a:rPr lang="de-DE" sz="1100" dirty="0" err="1"/>
              <a:t>nodes</a:t>
            </a:r>
            <a:r>
              <a:rPr lang="de-DE" sz="1100" dirty="0"/>
              <a:t> not </a:t>
            </a:r>
            <a:r>
              <a:rPr lang="de-DE" sz="1100" dirty="0" err="1"/>
              <a:t>possible</a:t>
            </a:r>
            <a:endParaRPr lang="de-DE" sz="1100" dirty="0"/>
          </a:p>
          <a:p>
            <a:pPr lvl="1"/>
            <a:r>
              <a:rPr lang="de-DE" sz="1100" dirty="0" err="1"/>
              <a:t>Overview</a:t>
            </a:r>
            <a:r>
              <a:rPr lang="de-DE" sz="1100" dirty="0"/>
              <a:t>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firewall</a:t>
            </a:r>
            <a:r>
              <a:rPr lang="de-DE" sz="1100" dirty="0"/>
              <a:t> </a:t>
            </a:r>
            <a:r>
              <a:rPr lang="de-DE" sz="1100" dirty="0" err="1"/>
              <a:t>is</a:t>
            </a:r>
            <a:r>
              <a:rPr lang="de-DE" sz="1100" dirty="0"/>
              <a:t> not </a:t>
            </a:r>
            <a:r>
              <a:rPr lang="de-DE" sz="1100" dirty="0" err="1"/>
              <a:t>enabled</a:t>
            </a:r>
            <a:endParaRPr lang="de-DE" sz="1100" dirty="0"/>
          </a:p>
          <a:p>
            <a:pPr lvl="1"/>
            <a:r>
              <a:rPr lang="de-DE" sz="1100" dirty="0" err="1"/>
              <a:t>Possible</a:t>
            </a:r>
            <a:r>
              <a:rPr lang="de-DE" sz="1100" dirty="0"/>
              <a:t> </a:t>
            </a:r>
            <a:r>
              <a:rPr lang="de-DE" sz="1100" dirty="0" err="1"/>
              <a:t>breaches</a:t>
            </a:r>
            <a:r>
              <a:rPr lang="de-DE" sz="1100" dirty="0"/>
              <a:t> in </a:t>
            </a:r>
            <a:r>
              <a:rPr lang="de-DE" sz="1100" dirty="0" err="1"/>
              <a:t>node</a:t>
            </a:r>
            <a:r>
              <a:rPr lang="de-DE" sz="1100" dirty="0"/>
              <a:t> </a:t>
            </a:r>
            <a:r>
              <a:rPr lang="de-DE" sz="1100" dirty="0" err="1" smtClean="0"/>
              <a:t>scheduling</a:t>
            </a:r>
            <a:endParaRPr lang="de-DE" sz="11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F5ED-77DA-4323-B2C6-F50765BF448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3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Schlechte Folie – Zu viele Bilder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F5ED-77DA-4323-B2C6-F50765BF448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28" y="1268760"/>
            <a:ext cx="2063786" cy="13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1009950" y="264361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iFisch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800" y="1700808"/>
            <a:ext cx="2183755" cy="163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3275856" y="137212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latin typeface="Aharoni" pitchFamily="2" charset="-79"/>
                <a:cs typeface="Aharoni" pitchFamily="2" charset="-79"/>
              </a:rPr>
              <a:t>BesenBot</a:t>
            </a:r>
            <a:endParaRPr lang="de-DE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844" y="3140968"/>
            <a:ext cx="1997695" cy="149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1115616" y="4643844"/>
            <a:ext cx="108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latin typeface="Times New Roman" pitchFamily="18" charset="0"/>
                <a:cs typeface="Times New Roman" pitchFamily="18" charset="0"/>
              </a:rPr>
              <a:t>W.A.V.E.</a:t>
            </a:r>
            <a:endParaRPr lang="de-DE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0072" y="1244216"/>
            <a:ext cx="1635643" cy="235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5508104" y="359766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latin typeface="Andalus" pitchFamily="18" charset="-78"/>
                <a:cs typeface="Andalus" pitchFamily="18" charset="-78"/>
              </a:rPr>
              <a:t>LookiBot</a:t>
            </a:r>
            <a:endParaRPr lang="de-DE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800" y="3966992"/>
            <a:ext cx="2856359" cy="171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13"/>
          <p:cNvSpPr txBox="1"/>
          <p:nvPr/>
        </p:nvSpPr>
        <p:spPr>
          <a:xfrm>
            <a:off x="3635896" y="5692606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JapanCare</a:t>
            </a:r>
            <a:endParaRPr lang="de-DE"/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4288" y="1614686"/>
            <a:ext cx="1819798" cy="152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feld 15"/>
          <p:cNvSpPr txBox="1"/>
          <p:nvPr/>
        </p:nvSpPr>
        <p:spPr>
          <a:xfrm>
            <a:off x="7308304" y="3140968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latin typeface="Andalus" pitchFamily="18" charset="-78"/>
                <a:cs typeface="Andalus" pitchFamily="18" charset="-78"/>
              </a:rPr>
              <a:t>Spaice-O-Naut</a:t>
            </a:r>
            <a:endParaRPr lang="de-DE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2794" y="5013176"/>
            <a:ext cx="1414551" cy="124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feld 17"/>
          <p:cNvSpPr txBox="1"/>
          <p:nvPr/>
        </p:nvSpPr>
        <p:spPr>
          <a:xfrm>
            <a:off x="1821144" y="5157192"/>
            <a:ext cx="8996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smtClean="0"/>
              <a:t>RoboRealm</a:t>
            </a:r>
          </a:p>
        </p:txBody>
      </p:sp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96136" y="4052084"/>
            <a:ext cx="1812032" cy="135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feld 19"/>
          <p:cNvSpPr txBox="1"/>
          <p:nvPr/>
        </p:nvSpPr>
        <p:spPr>
          <a:xfrm>
            <a:off x="6123364" y="541110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latin typeface="David" pitchFamily="34" charset="-79"/>
                <a:cs typeface="David" pitchFamily="34" charset="-79"/>
              </a:rPr>
              <a:t>Schpybie</a:t>
            </a:r>
            <a:endParaRPr lang="de-DE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08304" y="3597660"/>
            <a:ext cx="1519742" cy="22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feld 21"/>
          <p:cNvSpPr txBox="1"/>
          <p:nvPr/>
        </p:nvSpPr>
        <p:spPr>
          <a:xfrm>
            <a:off x="7489748" y="5885427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OMGBot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070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Und der wichtigste Hinweis von allen…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0" indent="0" algn="ctr">
              <a:buNone/>
            </a:pPr>
            <a:r>
              <a:rPr lang="de-DE" sz="6600" b="1" dirty="0" smtClean="0"/>
              <a:t>Vortrag üben</a:t>
            </a:r>
            <a:endParaRPr lang="en-GB" sz="66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F5ED-77DA-4323-B2C6-F50765BF448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Mensch-Roboter Interaktion</a:t>
            </a:r>
            <a:endParaRPr lang="en-GB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200800" cy="4988689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F5ED-77DA-4323-B2C6-F50765BF448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4067944" y="6052646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Kismet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8388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Ausarbeitung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NICHT ABSCHREIBEN</a:t>
            </a:r>
            <a:r>
              <a:rPr lang="en-GB" dirty="0" smtClean="0"/>
              <a:t>!</a:t>
            </a:r>
            <a:endParaRPr lang="en-GB" dirty="0"/>
          </a:p>
          <a:p>
            <a:r>
              <a:rPr lang="de-DE" dirty="0"/>
              <a:t>Wikipedia ist keine Quelle (aber ein Ausgangspunkt)</a:t>
            </a:r>
          </a:p>
          <a:p>
            <a:r>
              <a:rPr lang="de-DE" dirty="0" smtClean="0"/>
              <a:t>Richtiges zitieren</a:t>
            </a:r>
          </a:p>
          <a:p>
            <a:r>
              <a:rPr lang="de-DE" dirty="0" smtClean="0"/>
              <a:t>Seiten nummerieren</a:t>
            </a:r>
          </a:p>
          <a:p>
            <a:r>
              <a:rPr lang="de-DE" dirty="0" smtClean="0"/>
              <a:t>Inhaltsverzeichnis</a:t>
            </a:r>
          </a:p>
          <a:p>
            <a:r>
              <a:rPr lang="de-DE" dirty="0" smtClean="0"/>
              <a:t>Bilder </a:t>
            </a:r>
            <a:r>
              <a:rPr lang="de-DE" dirty="0"/>
              <a:t>nummerieren und mit </a:t>
            </a:r>
            <a:r>
              <a:rPr lang="de-DE" dirty="0" smtClean="0"/>
              <a:t>Unterüberschriften </a:t>
            </a:r>
            <a:r>
              <a:rPr lang="de-DE" dirty="0"/>
              <a:t>versehen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F5ED-77DA-4323-B2C6-F50765BF448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2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Ausarbeitung – Typische Gliederung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smtClean="0"/>
              <a:t>Einleitung / Motivation</a:t>
            </a:r>
            <a:endParaRPr lang="de-DE" dirty="0"/>
          </a:p>
          <a:p>
            <a:pPr marL="400050" lvl="1" indent="0">
              <a:buNone/>
            </a:pPr>
            <a:r>
              <a:rPr lang="de-DE" dirty="0" smtClean="0"/>
              <a:t>Wozu braucht man X?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Literatur</a:t>
            </a:r>
          </a:p>
          <a:p>
            <a:pPr marL="400050" lvl="1" indent="0">
              <a:buNone/>
            </a:pPr>
            <a:r>
              <a:rPr lang="de-DE" dirty="0" smtClean="0"/>
              <a:t>Wer hat sich mit X beschäftigt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Theorie</a:t>
            </a:r>
          </a:p>
          <a:p>
            <a:pPr marL="400050" lvl="1" indent="0">
              <a:buNone/>
            </a:pPr>
            <a:r>
              <a:rPr lang="de-DE" dirty="0" smtClean="0"/>
              <a:t>Wie funktioniert X?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Anwendungsgebiete</a:t>
            </a:r>
          </a:p>
          <a:p>
            <a:pPr marL="400050" lvl="1" indent="0">
              <a:buNone/>
            </a:pPr>
            <a:r>
              <a:rPr lang="de-DE" dirty="0" smtClean="0"/>
              <a:t>Beispiele in denen X eingesetzt wurde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Schlußfolgerung</a:t>
            </a:r>
            <a:endParaRPr lang="de-DE" dirty="0" smtClean="0"/>
          </a:p>
          <a:p>
            <a:pPr marL="400050" lvl="1" indent="0">
              <a:buNone/>
            </a:pPr>
            <a:r>
              <a:rPr lang="de-DE" dirty="0" smtClean="0"/>
              <a:t>Kurze Zusammenfassung der wichtigsten Punkte, eigene Einschätzung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F5ED-77DA-4323-B2C6-F50765BF448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1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 Zitate und Literaturangabe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Zitate</a:t>
            </a:r>
            <a:endParaRPr lang="de-DE" dirty="0" smtClean="0"/>
          </a:p>
          <a:p>
            <a:r>
              <a:rPr lang="de-DE" dirty="0" err="1" smtClean="0"/>
              <a:t>Rabiner</a:t>
            </a:r>
            <a:r>
              <a:rPr lang="de-DE" dirty="0" smtClean="0"/>
              <a:t> zeigt </a:t>
            </a:r>
            <a:r>
              <a:rPr lang="de-DE" dirty="0"/>
              <a:t>in [1</a:t>
            </a:r>
            <a:r>
              <a:rPr lang="de-DE" dirty="0" smtClean="0"/>
              <a:t>], </a:t>
            </a:r>
            <a:r>
              <a:rPr lang="de-DE" dirty="0"/>
              <a:t>dass Hidden </a:t>
            </a:r>
            <a:r>
              <a:rPr lang="de-DE" dirty="0" err="1" smtClean="0"/>
              <a:t>Markov</a:t>
            </a:r>
            <a:r>
              <a:rPr lang="de-DE" dirty="0" smtClean="0"/>
              <a:t> Modelle </a:t>
            </a:r>
            <a:r>
              <a:rPr lang="de-DE" dirty="0"/>
              <a:t>geeignet sind um eine automatische </a:t>
            </a:r>
            <a:r>
              <a:rPr lang="de-DE" dirty="0" smtClean="0"/>
              <a:t>Spracherkennung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/>
              <a:t>implementieren</a:t>
            </a:r>
            <a:r>
              <a:rPr lang="en-GB" dirty="0"/>
              <a:t>.</a:t>
            </a:r>
          </a:p>
          <a:p>
            <a:r>
              <a:rPr lang="de-DE" dirty="0"/>
              <a:t>Peter </a:t>
            </a:r>
            <a:r>
              <a:rPr lang="de-DE" dirty="0" err="1" smtClean="0"/>
              <a:t>Kordt</a:t>
            </a:r>
            <a:r>
              <a:rPr lang="de-DE" dirty="0" smtClean="0"/>
              <a:t> behauptet: „</a:t>
            </a:r>
            <a:r>
              <a:rPr lang="de-DE" dirty="0"/>
              <a:t>W</a:t>
            </a:r>
            <a:r>
              <a:rPr lang="de-DE" dirty="0" smtClean="0"/>
              <a:t>er </a:t>
            </a:r>
            <a:r>
              <a:rPr lang="de-DE" dirty="0"/>
              <a:t>zitiert, gewinnt</a:t>
            </a:r>
            <a:r>
              <a:rPr lang="de-DE" dirty="0" smtClean="0"/>
              <a:t>!“ ([</a:t>
            </a:r>
            <a:r>
              <a:rPr lang="de-DE" dirty="0"/>
              <a:t>2] </a:t>
            </a:r>
            <a:r>
              <a:rPr lang="de-DE" dirty="0" smtClean="0"/>
              <a:t>S. 3)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Literaturangabe</a:t>
            </a:r>
            <a:endParaRPr lang="de-DE" dirty="0"/>
          </a:p>
          <a:p>
            <a:r>
              <a:rPr lang="en-GB" sz="2000" dirty="0"/>
              <a:t>[1] Lawrence R. </a:t>
            </a:r>
            <a:r>
              <a:rPr lang="en-GB" sz="2000" dirty="0" err="1"/>
              <a:t>Rabiner</a:t>
            </a:r>
            <a:r>
              <a:rPr lang="en-GB" sz="2000" dirty="0"/>
              <a:t>, A Tutorial on Hidden </a:t>
            </a:r>
            <a:r>
              <a:rPr lang="en-GB" sz="2000" dirty="0" smtClean="0"/>
              <a:t>Markov Models </a:t>
            </a:r>
            <a:r>
              <a:rPr lang="en-GB" sz="2000" dirty="0"/>
              <a:t>and Selected Applications in Speech </a:t>
            </a:r>
            <a:r>
              <a:rPr lang="en-GB" sz="2000" dirty="0" smtClean="0"/>
              <a:t>Recognition. Proceedings </a:t>
            </a:r>
            <a:r>
              <a:rPr lang="en-GB" sz="2000" dirty="0"/>
              <a:t>of the IEEE, 77 (2), p. 257286, February 1989</a:t>
            </a:r>
          </a:p>
          <a:p>
            <a:r>
              <a:rPr lang="de-DE" sz="2000" dirty="0"/>
              <a:t>[2] Peter </a:t>
            </a:r>
            <a:r>
              <a:rPr lang="de-DE" sz="2000" dirty="0" err="1"/>
              <a:t>Kordt</a:t>
            </a:r>
            <a:r>
              <a:rPr lang="de-DE" sz="2000" dirty="0"/>
              <a:t>, Ich </a:t>
            </a:r>
            <a:r>
              <a:rPr lang="de-DE" sz="2000" dirty="0" err="1"/>
              <a:t>seh</a:t>
            </a:r>
            <a:r>
              <a:rPr lang="de-DE" sz="2000" dirty="0"/>
              <a:t> Dir in die Augen, Kleines. Das </a:t>
            </a:r>
            <a:r>
              <a:rPr lang="de-DE" sz="2000" dirty="0" smtClean="0"/>
              <a:t>große Buch </a:t>
            </a:r>
            <a:r>
              <a:rPr lang="de-DE" sz="2000" dirty="0"/>
              <a:t>der Filmzitate, die besten Dialoge aus mehr als </a:t>
            </a:r>
            <a:r>
              <a:rPr lang="de-DE" sz="2000" dirty="0" smtClean="0"/>
              <a:t>2000 Filmen</a:t>
            </a:r>
            <a:r>
              <a:rPr lang="de-DE" sz="2000" dirty="0"/>
              <a:t>. Schwarzkopf &amp; Schwarzkopf, Berlin, 2004, </a:t>
            </a:r>
            <a:r>
              <a:rPr lang="de-DE" sz="2000" dirty="0" smtClean="0"/>
              <a:t>ISBN </a:t>
            </a:r>
            <a:r>
              <a:rPr lang="en-GB" sz="2000" dirty="0" smtClean="0"/>
              <a:t>3-89602-540-6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F5ED-77DA-4323-B2C6-F50765BF448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Literaturrecherche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Wikipedia-Artikel als erste Anlaufstelle</a:t>
            </a:r>
          </a:p>
          <a:p>
            <a:r>
              <a:rPr lang="de-DE" dirty="0" smtClean="0"/>
              <a:t>Bücher</a:t>
            </a:r>
            <a:br>
              <a:rPr lang="de-DE" dirty="0" smtClean="0"/>
            </a:br>
            <a:r>
              <a:rPr lang="de-DE" dirty="0" smtClean="0"/>
              <a:t>http://www.ub.tum.de</a:t>
            </a:r>
            <a:endParaRPr lang="de-DE" dirty="0" smtClean="0"/>
          </a:p>
          <a:p>
            <a:r>
              <a:rPr lang="en-GB" dirty="0" err="1" smtClean="0"/>
              <a:t>Konferenz</a:t>
            </a:r>
            <a:r>
              <a:rPr lang="en-GB" dirty="0" smtClean="0"/>
              <a:t>- und </a:t>
            </a:r>
            <a:r>
              <a:rPr lang="en-GB" dirty="0" err="1" smtClean="0"/>
              <a:t>Journalartikel</a:t>
            </a:r>
            <a:endParaRPr lang="en-GB" dirty="0" smtClean="0"/>
          </a:p>
          <a:p>
            <a:pPr lvl="1"/>
            <a:r>
              <a:rPr lang="en-GB" dirty="0" smtClean="0"/>
              <a:t>Google Scholar</a:t>
            </a:r>
            <a:br>
              <a:rPr lang="en-GB" dirty="0" smtClean="0"/>
            </a:br>
            <a:r>
              <a:rPr lang="en-GB" dirty="0" smtClean="0">
                <a:hlinkClick r:id="rId2"/>
              </a:rPr>
              <a:t>http</a:t>
            </a:r>
            <a:r>
              <a:rPr lang="en-GB" dirty="0" smtClean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scholar.google.com</a:t>
            </a:r>
            <a:endParaRPr lang="en-GB" dirty="0" smtClean="0"/>
          </a:p>
          <a:p>
            <a:pPr lvl="1"/>
            <a:r>
              <a:rPr lang="de-DE" dirty="0" smtClean="0"/>
              <a:t>Microsoft Academic Search </a:t>
            </a:r>
            <a:r>
              <a:rPr lang="de-DE" dirty="0" smtClean="0">
                <a:hlinkClick r:id="rId3"/>
              </a:rPr>
              <a:t>http://academic.research.microsoft.com</a:t>
            </a:r>
            <a:endParaRPr lang="en-GB" dirty="0"/>
          </a:p>
          <a:p>
            <a:pPr lvl="1"/>
            <a:r>
              <a:rPr lang="de-DE" dirty="0" smtClean="0"/>
              <a:t>Übersichtsartikel „</a:t>
            </a:r>
            <a:r>
              <a:rPr lang="de-DE" dirty="0" err="1" smtClean="0"/>
              <a:t>survey</a:t>
            </a:r>
            <a:r>
              <a:rPr lang="de-DE" dirty="0" smtClean="0"/>
              <a:t>“ „</a:t>
            </a:r>
            <a:r>
              <a:rPr lang="de-DE" dirty="0" err="1" smtClean="0"/>
              <a:t>overview</a:t>
            </a:r>
            <a:r>
              <a:rPr lang="de-DE" dirty="0" smtClean="0"/>
              <a:t>“</a:t>
            </a:r>
          </a:p>
          <a:p>
            <a:pPr lvl="1"/>
            <a:r>
              <a:rPr lang="de-DE" dirty="0" smtClean="0"/>
              <a:t>Zitierte und zitierende Artikel</a:t>
            </a:r>
          </a:p>
          <a:p>
            <a:pPr lvl="1"/>
            <a:r>
              <a:rPr lang="de-DE" dirty="0" smtClean="0"/>
              <a:t>Browser automatische Proxyeinstellung</a:t>
            </a:r>
            <a:br>
              <a:rPr lang="de-DE" dirty="0" smtClean="0"/>
            </a:br>
            <a:r>
              <a:rPr lang="de-DE" dirty="0" smtClean="0"/>
              <a:t>http://pac.lrz-muenchen.de</a:t>
            </a:r>
            <a:endParaRPr lang="de-DE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F5ED-77DA-4323-B2C6-F50765BF448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Mensch-Roboter Interaktion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F5ED-77DA-4323-B2C6-F50765BF448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4067944" y="6052646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Maggie</a:t>
            </a:r>
            <a:endParaRPr lang="en-GB" sz="2800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13905"/>
            <a:ext cx="3744416" cy="5107383"/>
          </a:xfrm>
        </p:spPr>
      </p:pic>
    </p:spTree>
    <p:extLst>
      <p:ext uri="{BB962C8B-B14F-4D97-AF65-F5344CB8AC3E}">
        <p14:creationId xmlns:p14="http://schemas.microsoft.com/office/powerpoint/2010/main" val="227209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Mensch-Roboter Interaktion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F5ED-77DA-4323-B2C6-F50765BF448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4067944" y="6052646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Cotesys</a:t>
            </a:r>
            <a:endParaRPr lang="en-GB" sz="2800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35570"/>
            <a:ext cx="6624736" cy="5110511"/>
          </a:xfrm>
        </p:spPr>
      </p:pic>
    </p:spTree>
    <p:extLst>
      <p:ext uri="{BB962C8B-B14F-4D97-AF65-F5344CB8AC3E}">
        <p14:creationId xmlns:p14="http://schemas.microsoft.com/office/powerpoint/2010/main" val="144036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Mensch-Roboter Interaktion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F5ED-77DA-4323-B2C6-F50765BF448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4038719" y="6052646"/>
            <a:ext cx="96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Jahir</a:t>
            </a:r>
            <a:endParaRPr lang="en-GB" sz="2800" dirty="0"/>
          </a:p>
        </p:txBody>
      </p:sp>
      <p:pic>
        <p:nvPicPr>
          <p:cNvPr id="7" name="Bild 6" descr="Cotesys6_kle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84263"/>
            <a:ext cx="7475652" cy="496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98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Mensch-Roboter Interaktion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F5ED-77DA-4323-B2C6-F50765BF448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4038719" y="6052646"/>
            <a:ext cx="124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James</a:t>
            </a:r>
            <a:endParaRPr lang="en-GB" sz="2800" dirty="0"/>
          </a:p>
        </p:txBody>
      </p:sp>
      <p:pic>
        <p:nvPicPr>
          <p:cNvPr id="1027" name="Picture 3" descr="C:\Users\Manuel\Desktop\2011-10-25-introduction-seminar-hri\james-handover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42" y="980728"/>
            <a:ext cx="5001403" cy="491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0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Mensch-Roboter Interaktion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F5ED-77DA-4323-B2C6-F50765BF4484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5" name="Gruppieren 4"/>
          <p:cNvGrpSpPr/>
          <p:nvPr/>
        </p:nvGrpSpPr>
        <p:grpSpPr>
          <a:xfrm>
            <a:off x="395536" y="1052737"/>
            <a:ext cx="2160240" cy="4613730"/>
            <a:chOff x="539552" y="1052737"/>
            <a:chExt cx="2160240" cy="4613730"/>
          </a:xfrm>
        </p:grpSpPr>
        <p:sp>
          <p:nvSpPr>
            <p:cNvPr id="17" name="Rechteck 16"/>
            <p:cNvSpPr/>
            <p:nvPr/>
          </p:nvSpPr>
          <p:spPr>
            <a:xfrm>
              <a:off x="539552" y="1052737"/>
              <a:ext cx="2160240" cy="4613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Eingabe-</a:t>
              </a:r>
            </a:p>
            <a:p>
              <a:pPr algn="ctr"/>
              <a:r>
                <a:rPr lang="de-DE" dirty="0" err="1" smtClean="0">
                  <a:solidFill>
                    <a:schemeClr val="tx1"/>
                  </a:solidFill>
                </a:rPr>
                <a:t>kanäle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" name="Rechteck 2"/>
            <p:cNvSpPr/>
            <p:nvPr/>
          </p:nvSpPr>
          <p:spPr>
            <a:xfrm>
              <a:off x="827584" y="1937559"/>
              <a:ext cx="1584176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Sprach-</a:t>
              </a:r>
            </a:p>
            <a:p>
              <a:pPr algn="ctr"/>
              <a:r>
                <a:rPr lang="de-DE" dirty="0" err="1" smtClean="0">
                  <a:solidFill>
                    <a:schemeClr val="tx1"/>
                  </a:solidFill>
                </a:rPr>
                <a:t>erkennung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>
              <a:off x="827584" y="4386808"/>
              <a:ext cx="1584176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Objekt-</a:t>
              </a:r>
            </a:p>
            <a:p>
              <a:pPr algn="ctr"/>
              <a:r>
                <a:rPr lang="de-DE" dirty="0" err="1" smtClean="0">
                  <a:solidFill>
                    <a:schemeClr val="tx1"/>
                  </a:solidFill>
                </a:rPr>
                <a:t>erkennung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827584" y="3177253"/>
              <a:ext cx="1584176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Personen-</a:t>
              </a:r>
            </a:p>
            <a:p>
              <a:pPr algn="ctr"/>
              <a:r>
                <a:rPr lang="de-DE" dirty="0" err="1" smtClean="0">
                  <a:solidFill>
                    <a:schemeClr val="tx1"/>
                  </a:solidFill>
                </a:rPr>
                <a:t>tracking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2555776" y="1081420"/>
            <a:ext cx="2160240" cy="4613730"/>
            <a:chOff x="2672325" y="1081420"/>
            <a:chExt cx="2160240" cy="4613730"/>
          </a:xfrm>
        </p:grpSpPr>
        <p:sp>
          <p:nvSpPr>
            <p:cNvPr id="18" name="Rechteck 17"/>
            <p:cNvSpPr/>
            <p:nvPr/>
          </p:nvSpPr>
          <p:spPr>
            <a:xfrm>
              <a:off x="2672325" y="1081420"/>
              <a:ext cx="2160240" cy="4613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Informations-</a:t>
              </a:r>
            </a:p>
            <a:p>
              <a:pPr algn="ctr"/>
              <a:r>
                <a:rPr lang="de-DE" dirty="0" err="1" smtClean="0">
                  <a:solidFill>
                    <a:schemeClr val="tx1"/>
                  </a:solidFill>
                </a:rPr>
                <a:t>interpretation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2960357" y="1966241"/>
              <a:ext cx="1584176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Dialog-</a:t>
              </a:r>
            </a:p>
            <a:p>
              <a:pPr algn="ctr"/>
              <a:r>
                <a:rPr lang="de-DE" dirty="0" err="1" smtClean="0">
                  <a:solidFill>
                    <a:schemeClr val="tx1"/>
                  </a:solidFill>
                </a:rPr>
                <a:t>management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2960357" y="3176908"/>
              <a:ext cx="1584176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Sprach-verarbeitung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6732240" y="1124744"/>
            <a:ext cx="2160240" cy="4613730"/>
            <a:chOff x="6804248" y="1124744"/>
            <a:chExt cx="2160240" cy="4613730"/>
          </a:xfrm>
        </p:grpSpPr>
        <p:sp>
          <p:nvSpPr>
            <p:cNvPr id="24" name="Rechteck 23"/>
            <p:cNvSpPr/>
            <p:nvPr/>
          </p:nvSpPr>
          <p:spPr>
            <a:xfrm>
              <a:off x="6804248" y="1124744"/>
              <a:ext cx="2160240" cy="4613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Verwandte</a:t>
              </a:r>
            </a:p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Themen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7092280" y="1981695"/>
              <a:ext cx="1584176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 smtClean="0">
                  <a:solidFill>
                    <a:schemeClr val="tx1"/>
                  </a:solidFill>
                </a:rPr>
                <a:t>Social</a:t>
              </a:r>
              <a:endParaRPr lang="de-DE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de-DE" dirty="0" err="1" smtClean="0">
                  <a:solidFill>
                    <a:schemeClr val="tx1"/>
                  </a:solidFill>
                </a:rPr>
                <a:t>Robotics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7092280" y="3181293"/>
              <a:ext cx="1584176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Kognitive</a:t>
              </a:r>
            </a:p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Architektur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4644008" y="1110665"/>
            <a:ext cx="2160240" cy="5659948"/>
            <a:chOff x="6156176" y="1081420"/>
            <a:chExt cx="2160240" cy="5659948"/>
          </a:xfrm>
        </p:grpSpPr>
        <p:sp>
          <p:nvSpPr>
            <p:cNvPr id="19" name="Rechteck 18"/>
            <p:cNvSpPr/>
            <p:nvPr/>
          </p:nvSpPr>
          <p:spPr>
            <a:xfrm>
              <a:off x="6156176" y="1081420"/>
              <a:ext cx="2160240" cy="5659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Ausgabe-</a:t>
              </a:r>
            </a:p>
            <a:p>
              <a:pPr algn="ctr"/>
              <a:r>
                <a:rPr lang="de-DE" dirty="0" err="1" smtClean="0">
                  <a:solidFill>
                    <a:schemeClr val="tx1"/>
                  </a:solidFill>
                </a:rPr>
                <a:t>kanäle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6444208" y="1937559"/>
              <a:ext cx="1584176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Roboter-</a:t>
              </a:r>
            </a:p>
            <a:p>
              <a:pPr algn="ctr"/>
              <a:r>
                <a:rPr lang="de-DE" dirty="0" err="1" smtClean="0">
                  <a:solidFill>
                    <a:schemeClr val="tx1"/>
                  </a:solidFill>
                </a:rPr>
                <a:t>architektur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6444208" y="3123174"/>
              <a:ext cx="1584176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Bewegungs-</a:t>
              </a:r>
            </a:p>
            <a:p>
              <a:pPr algn="ctr"/>
              <a:r>
                <a:rPr lang="de-DE" dirty="0" err="1" smtClean="0">
                  <a:solidFill>
                    <a:schemeClr val="tx1"/>
                  </a:solidFill>
                </a:rPr>
                <a:t>planung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6456734" y="4386808"/>
              <a:ext cx="1584176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Sprach-</a:t>
              </a:r>
            </a:p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Synthese</a:t>
              </a:r>
            </a:p>
          </p:txBody>
        </p:sp>
        <p:sp>
          <p:nvSpPr>
            <p:cNvPr id="16" name="Rechteck 15"/>
            <p:cNvSpPr/>
            <p:nvPr/>
          </p:nvSpPr>
          <p:spPr>
            <a:xfrm>
              <a:off x="6456734" y="5589240"/>
              <a:ext cx="1584176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Objekt-</a:t>
              </a:r>
            </a:p>
            <a:p>
              <a:pPr algn="ctr"/>
              <a:r>
                <a:rPr lang="de-DE" dirty="0" err="1" smtClean="0">
                  <a:solidFill>
                    <a:schemeClr val="tx1"/>
                  </a:solidFill>
                </a:rPr>
                <a:t>manipulation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800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Kontaktdaten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260000"/>
            <a:ext cx="3707944" cy="1592936"/>
          </a:xfrm>
        </p:spPr>
        <p:txBody>
          <a:bodyPr/>
          <a:lstStyle/>
          <a:p>
            <a:pPr marL="0" indent="0" algn="ctr">
              <a:buNone/>
            </a:pPr>
            <a:r>
              <a:rPr lang="de-DE" sz="2800" dirty="0" smtClean="0"/>
              <a:t>Manuel Giuliani</a:t>
            </a:r>
          </a:p>
          <a:p>
            <a:pPr marL="0" indent="0" algn="ctr">
              <a:buNone/>
            </a:pPr>
            <a:r>
              <a:rPr lang="de-DE" sz="2800" b="1" dirty="0" smtClean="0"/>
              <a:t>giuliani@in.tum.de</a:t>
            </a:r>
          </a:p>
          <a:p>
            <a:pPr marL="0" indent="0" algn="ctr">
              <a:buNone/>
            </a:pPr>
            <a:r>
              <a:rPr lang="de-DE" sz="2800" dirty="0" smtClean="0"/>
              <a:t>089 / </a:t>
            </a:r>
            <a:r>
              <a:rPr lang="en-GB" sz="2800" dirty="0"/>
              <a:t>360 35 22 </a:t>
            </a:r>
            <a:r>
              <a:rPr lang="en-GB" sz="2800" dirty="0" smtClean="0"/>
              <a:t>512</a:t>
            </a:r>
          </a:p>
          <a:p>
            <a:pPr marL="0" indent="0" algn="ctr">
              <a:buNone/>
            </a:pPr>
            <a:endParaRPr lang="en-GB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F5ED-77DA-4323-B2C6-F50765BF448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4644008" y="1268760"/>
            <a:ext cx="3851960" cy="159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de-DE" sz="2800" dirty="0" smtClean="0"/>
              <a:t>Andre </a:t>
            </a:r>
            <a:r>
              <a:rPr lang="de-DE" sz="2800" dirty="0" err="1" smtClean="0"/>
              <a:t>Gaschler</a:t>
            </a:r>
            <a:endParaRPr lang="de-DE" sz="2800" dirty="0" smtClean="0"/>
          </a:p>
          <a:p>
            <a:pPr marL="0" indent="0" algn="ctr">
              <a:buFont typeface="Wingdings" pitchFamily="2" charset="2"/>
              <a:buNone/>
            </a:pPr>
            <a:r>
              <a:rPr lang="de-DE" sz="2800" b="1" dirty="0" smtClean="0"/>
              <a:t>gaschler@fortiss.org</a:t>
            </a:r>
          </a:p>
          <a:p>
            <a:pPr marL="0" indent="0" algn="ctr">
              <a:buFont typeface="Wingdings" pitchFamily="2" charset="2"/>
              <a:buNone/>
            </a:pPr>
            <a:r>
              <a:rPr lang="de-DE" sz="2800" dirty="0" smtClean="0"/>
              <a:t>089 / </a:t>
            </a:r>
            <a:r>
              <a:rPr lang="en-GB" sz="2800" dirty="0" smtClean="0"/>
              <a:t>360 35 22 512</a:t>
            </a:r>
          </a:p>
          <a:p>
            <a:pPr marL="0" indent="0" algn="ctr">
              <a:buFont typeface="Wingdings" pitchFamily="2" charset="2"/>
              <a:buNone/>
            </a:pPr>
            <a:endParaRPr lang="en-GB" sz="2800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576024" y="3501008"/>
            <a:ext cx="370794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de-DE" sz="2800" dirty="0" smtClean="0"/>
              <a:t>Unser Büro ist bei</a:t>
            </a:r>
            <a:endParaRPr lang="de-DE" sz="2800" dirty="0"/>
          </a:p>
          <a:p>
            <a:pPr marL="0" indent="0" algn="ctr">
              <a:buFont typeface="Wingdings" pitchFamily="2" charset="2"/>
              <a:buNone/>
            </a:pPr>
            <a:r>
              <a:rPr lang="de-DE" sz="2800" b="1" dirty="0" err="1"/>
              <a:t>f</a:t>
            </a:r>
            <a:r>
              <a:rPr lang="de-DE" sz="2800" b="1" dirty="0" err="1" smtClean="0"/>
              <a:t>ortiss</a:t>
            </a:r>
            <a:endParaRPr lang="de-DE" sz="2800" b="1" dirty="0" smtClean="0"/>
          </a:p>
          <a:p>
            <a:pPr marL="0" indent="0" algn="ctr">
              <a:buFont typeface="Wingdings" pitchFamily="2" charset="2"/>
              <a:buNone/>
            </a:pPr>
            <a:r>
              <a:rPr lang="de-DE" sz="2800" dirty="0" smtClean="0"/>
              <a:t>Guerickestr. 25</a:t>
            </a:r>
          </a:p>
          <a:p>
            <a:pPr marL="0" indent="0" algn="ctr">
              <a:buFont typeface="Wingdings" pitchFamily="2" charset="2"/>
              <a:buNone/>
            </a:pPr>
            <a:r>
              <a:rPr lang="de-DE" sz="2800" dirty="0" smtClean="0"/>
              <a:t>80805 München</a:t>
            </a:r>
          </a:p>
          <a:p>
            <a:pPr marL="0" indent="0" algn="ctr">
              <a:buFont typeface="Wingdings" pitchFamily="2" charset="2"/>
              <a:buNone/>
            </a:pPr>
            <a:r>
              <a:rPr lang="de-DE" sz="2800" dirty="0" smtClean="0"/>
              <a:t>www.fortiss.org</a:t>
            </a:r>
            <a:endParaRPr lang="en-GB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572" y="2861696"/>
            <a:ext cx="3640832" cy="331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85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bekomme ich ECTS </a:t>
            </a:r>
            <a:r>
              <a:rPr lang="de-DE" dirty="0" err="1" smtClean="0"/>
              <a:t>credits</a:t>
            </a:r>
            <a:r>
              <a:rPr lang="de-DE" dirty="0" smtClean="0"/>
              <a:t>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8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dirty="0" smtClean="0"/>
              <a:t>Seminartermin dienstags 14:00-16:00 s.t</a:t>
            </a:r>
            <a:r>
              <a:rPr lang="de-DE" dirty="0"/>
              <a:t>.</a:t>
            </a:r>
          </a:p>
          <a:p>
            <a:pPr>
              <a:lnSpc>
                <a:spcPct val="98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dirty="0" smtClean="0"/>
              <a:t>Aktive Teilnahme an Diskussion</a:t>
            </a:r>
            <a:endParaRPr lang="de-DE" dirty="0"/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dirty="0" smtClean="0"/>
              <a:t>40 Minuten Präsentation mit PowerPoint</a:t>
            </a:r>
            <a:r>
              <a:rPr lang="de-DE" dirty="0"/>
              <a:t>, </a:t>
            </a:r>
            <a:r>
              <a:rPr lang="de-DE" dirty="0" err="1"/>
              <a:t>OpenOffice</a:t>
            </a:r>
            <a:r>
              <a:rPr lang="de-DE" dirty="0"/>
              <a:t> </a:t>
            </a:r>
            <a:r>
              <a:rPr lang="de-DE" dirty="0" err="1"/>
              <a:t>Impress</a:t>
            </a:r>
            <a:r>
              <a:rPr lang="de-DE" dirty="0"/>
              <a:t>, </a:t>
            </a:r>
            <a:r>
              <a:rPr lang="de-DE" dirty="0" smtClean="0"/>
              <a:t>PDF, …</a:t>
            </a:r>
            <a:endParaRPr lang="de-DE" dirty="0"/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b="1" dirty="0" smtClean="0"/>
              <a:t>Gliederung</a:t>
            </a:r>
            <a:r>
              <a:rPr lang="de-DE" dirty="0" smtClean="0"/>
              <a:t> </a:t>
            </a:r>
            <a:r>
              <a:rPr lang="de-DE" dirty="0"/>
              <a:t>des Vortrags </a:t>
            </a:r>
            <a:r>
              <a:rPr lang="de-DE" b="1" dirty="0"/>
              <a:t>3 Wochen vor Vortragstermin.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b="1" dirty="0"/>
              <a:t>Vorführung</a:t>
            </a:r>
            <a:r>
              <a:rPr lang="de-DE" dirty="0"/>
              <a:t> des Vortrags bei Betreuer </a:t>
            </a:r>
            <a:r>
              <a:rPr lang="de-DE" b="1" dirty="0"/>
              <a:t>1 Woche vor </a:t>
            </a:r>
            <a:r>
              <a:rPr lang="de-DE" b="1" dirty="0" smtClean="0"/>
              <a:t>Vortragstermin</a:t>
            </a:r>
            <a:endParaRPr lang="de-DE" b="1" dirty="0"/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b="1" dirty="0"/>
              <a:t>Schriftliche Ausarbeitung </a:t>
            </a:r>
            <a:r>
              <a:rPr lang="de-DE" dirty="0"/>
              <a:t>10 bis 20 Seiten als PDF per </a:t>
            </a:r>
            <a:r>
              <a:rPr lang="de-DE" dirty="0" smtClean="0"/>
              <a:t>E-Mail bis zum </a:t>
            </a:r>
            <a:r>
              <a:rPr lang="de-DE" b="1" dirty="0" smtClean="0"/>
              <a:t>15.01.2012</a:t>
            </a:r>
            <a:endParaRPr lang="de-DE" b="1" dirty="0"/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dirty="0" smtClean="0"/>
              <a:t>Anmeldung </a:t>
            </a:r>
            <a:r>
              <a:rPr lang="de-DE" dirty="0" err="1" smtClean="0"/>
              <a:t>TUMOnline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F5ED-77DA-4323-B2C6-F50765BF448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noll">
  <a:themeElements>
    <a:clrScheme name="knoll">
      <a:dk1>
        <a:srgbClr val="000000"/>
      </a:dk1>
      <a:lt1>
        <a:srgbClr val="FFFFFF"/>
      </a:lt1>
      <a:dk2>
        <a:srgbClr val="0065BD"/>
      </a:dk2>
      <a:lt2>
        <a:srgbClr val="003359"/>
      </a:lt2>
      <a:accent1>
        <a:srgbClr val="FFB400"/>
      </a:accent1>
      <a:accent2>
        <a:srgbClr val="E53418"/>
      </a:accent2>
      <a:accent3>
        <a:srgbClr val="41BEFF"/>
      </a:accent3>
      <a:accent4>
        <a:srgbClr val="91AC6B"/>
      </a:accent4>
      <a:accent5>
        <a:srgbClr val="FF8000"/>
      </a:accent5>
      <a:accent6>
        <a:srgbClr val="CA213F"/>
      </a:accent6>
      <a:hlink>
        <a:srgbClr val="0099FF"/>
      </a:hlink>
      <a:folHlink>
        <a:srgbClr val="B5CA8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65BD"/>
        </a:dk2>
        <a:lt2>
          <a:srgbClr val="005293"/>
        </a:lt2>
        <a:accent1>
          <a:srgbClr val="B6AD00"/>
        </a:accent1>
        <a:accent2>
          <a:srgbClr val="E37222"/>
        </a:accent2>
        <a:accent3>
          <a:srgbClr val="FFFFFF"/>
        </a:accent3>
        <a:accent4>
          <a:srgbClr val="000000"/>
        </a:accent4>
        <a:accent5>
          <a:srgbClr val="D7D3AA"/>
        </a:accent5>
        <a:accent6>
          <a:srgbClr val="CE671E"/>
        </a:accent6>
        <a:hlink>
          <a:srgbClr val="D9DADB"/>
        </a:hlink>
        <a:folHlink>
          <a:srgbClr val="9C9D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knoll</Template>
  <TotalTime>0</TotalTime>
  <Words>723</Words>
  <Application>Microsoft Office PowerPoint</Application>
  <PresentationFormat>Bildschirmpräsentation (4:3)</PresentationFormat>
  <Paragraphs>224</Paragraphs>
  <Slides>23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knoll</vt:lpstr>
      <vt:lpstr>Seminar Human-Robot Interaction Wintersemester 2011 / 2012</vt:lpstr>
      <vt:lpstr>Mensch-Roboter Interaktion</vt:lpstr>
      <vt:lpstr>Mensch-Roboter Interaktion</vt:lpstr>
      <vt:lpstr>Mensch-Roboter Interaktion</vt:lpstr>
      <vt:lpstr>Mensch-Roboter Interaktion</vt:lpstr>
      <vt:lpstr>Mensch-Roboter Interaktion</vt:lpstr>
      <vt:lpstr>Mensch-Roboter Interaktion</vt:lpstr>
      <vt:lpstr>Kontaktdaten</vt:lpstr>
      <vt:lpstr>Wie bekomme ich ECTS credits?</vt:lpstr>
      <vt:lpstr>Vortragstermine</vt:lpstr>
      <vt:lpstr>PowerPoint-Präsentation</vt:lpstr>
      <vt:lpstr>Wer sind die Zuhörer?</vt:lpstr>
      <vt:lpstr>Präsentationsstil</vt:lpstr>
      <vt:lpstr>Foliendesign</vt:lpstr>
      <vt:lpstr>Hidden Markov Modell</vt:lpstr>
      <vt:lpstr>Hidden Markov Modell</vt:lpstr>
      <vt:lpstr>Schlechte Folie – Zu viel Text</vt:lpstr>
      <vt:lpstr>Schlechte Folie – Zu viele Bilder</vt:lpstr>
      <vt:lpstr>Und der wichtigste Hinweis von allen…</vt:lpstr>
      <vt:lpstr>Ausarbeitung</vt:lpstr>
      <vt:lpstr>Ausarbeitung – Typische Gliederung</vt:lpstr>
      <vt:lpstr>Beispiele Zitate und Literaturangabe</vt:lpstr>
      <vt:lpstr>Literaturrecherche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in Initial Capitals</dc:title>
  <dc:creator>Manuel</dc:creator>
  <cp:lastModifiedBy>Manuel</cp:lastModifiedBy>
  <cp:revision>37</cp:revision>
  <dcterms:created xsi:type="dcterms:W3CDTF">2011-10-13T08:19:50Z</dcterms:created>
  <dcterms:modified xsi:type="dcterms:W3CDTF">2011-10-25T12:27:30Z</dcterms:modified>
</cp:coreProperties>
</file>