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311" r:id="rId3"/>
    <p:sldId id="316" r:id="rId4"/>
    <p:sldId id="317" r:id="rId5"/>
    <p:sldId id="318" r:id="rId6"/>
    <p:sldId id="320" r:id="rId7"/>
    <p:sldId id="321" r:id="rId8"/>
    <p:sldId id="319" r:id="rId9"/>
    <p:sldId id="325" r:id="rId10"/>
    <p:sldId id="323" r:id="rId11"/>
    <p:sldId id="324" r:id="rId12"/>
    <p:sldId id="326" r:id="rId13"/>
    <p:sldId id="328" r:id="rId14"/>
    <p:sldId id="327" r:id="rId15"/>
    <p:sldId id="310" r:id="rId1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6449" autoAdjust="0"/>
  </p:normalViewPr>
  <p:slideViewPr>
    <p:cSldViewPr>
      <p:cViewPr varScale="1">
        <p:scale>
          <a:sx n="66" d="100"/>
          <a:sy n="66" d="100"/>
        </p:scale>
        <p:origin x="-1949"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242" y="-8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98EA0A8-A6B3-4B80-8E51-D2C1791A1B02}" type="datetimeFigureOut">
              <a:rPr lang="en-US" smtClean="0"/>
              <a:pPr/>
              <a:t>11/6/2015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EC6E038-9667-45EB-B0BA-EE59CA06C00F}" type="slidenum">
              <a:rPr lang="en-US" smtClean="0"/>
              <a:pPr/>
              <a:t>‹#›</a:t>
            </a:fld>
            <a:endParaRPr lang="en-US"/>
          </a:p>
        </p:txBody>
      </p:sp>
    </p:spTree>
    <p:extLst>
      <p:ext uri="{BB962C8B-B14F-4D97-AF65-F5344CB8AC3E}">
        <p14:creationId xmlns:p14="http://schemas.microsoft.com/office/powerpoint/2010/main" val="131199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800" baseline="0" dirty="0" err="1" smtClean="0"/>
              <a:t>Guten</a:t>
            </a:r>
            <a:r>
              <a:rPr lang="en-US" altLang="zh-CN" sz="1800" baseline="0" dirty="0" smtClean="0"/>
              <a:t> </a:t>
            </a:r>
            <a:r>
              <a:rPr lang="en-US" altLang="zh-CN" sz="1800" baseline="0" dirty="0" err="1" smtClean="0"/>
              <a:t>Abend</a:t>
            </a:r>
            <a:r>
              <a:rPr lang="en-US" sz="1800" baseline="0" dirty="0" smtClean="0"/>
              <a:t>, everyone!</a:t>
            </a:r>
            <a:r>
              <a:rPr lang="en-US" altLang="zh-CN" sz="1800" baseline="0" dirty="0" smtClean="0"/>
              <a:t> My name is Zhenshan Bing. I know it is a little long for your to remember, you could just call me Bing. The same name as the Microsoft Search Engine</a:t>
            </a:r>
          </a:p>
          <a:p>
            <a:r>
              <a:rPr lang="en-US" sz="1800" baseline="0" dirty="0" smtClean="0"/>
              <a:t> This afternoon I am going to introduce you guys with some principle about Servo Control by Arduino Nano board.</a:t>
            </a:r>
          </a:p>
          <a:p>
            <a:r>
              <a:rPr lang="en-US" sz="1800" baseline="0" dirty="0" smtClean="0"/>
              <a:t>During this course, if you have any questions about the slides or my speaking language, do not hesitate to ask.</a:t>
            </a:r>
          </a:p>
          <a:p>
            <a:r>
              <a:rPr lang="en-US" baseline="0" dirty="0" smtClean="0"/>
              <a:t>OK, Let us begin.</a:t>
            </a:r>
          </a:p>
        </p:txBody>
      </p:sp>
      <p:sp>
        <p:nvSpPr>
          <p:cNvPr id="4" name="Slide Number Placeholder 3"/>
          <p:cNvSpPr>
            <a:spLocks noGrp="1"/>
          </p:cNvSpPr>
          <p:nvPr>
            <p:ph type="sldNum" sz="quarter" idx="10"/>
          </p:nvPr>
        </p:nvSpPr>
        <p:spPr/>
        <p:txBody>
          <a:bodyPr/>
          <a:lstStyle/>
          <a:p>
            <a:fld id="{9EC6E038-9667-45EB-B0BA-EE59CA06C00F}" type="slidenum">
              <a:rPr lang="en-US" smtClean="0"/>
              <a:pPr/>
              <a:t>1</a:t>
            </a:fld>
            <a:endParaRPr lang="en-US"/>
          </a:p>
        </p:txBody>
      </p:sp>
    </p:spTree>
    <p:extLst>
      <p:ext uri="{BB962C8B-B14F-4D97-AF65-F5344CB8AC3E}">
        <p14:creationId xmlns:p14="http://schemas.microsoft.com/office/powerpoint/2010/main" val="2251783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10</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11</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12</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Okay, let’s see what</a:t>
            </a:r>
            <a:r>
              <a:rPr lang="en-US" altLang="zh-CN" baseline="0" dirty="0" smtClean="0"/>
              <a:t> make up a servo. Usually a servo is made up by those components in the slide.</a:t>
            </a:r>
          </a:p>
          <a:p>
            <a:r>
              <a:rPr lang="en-US" altLang="zh-CN" baseline="0" dirty="0" smtClean="0"/>
              <a:t>A DC motor can provide the locomotion,  reducer gears can slow down the speed and increase the torque. You know the power formula, Force times speed equals Power.</a:t>
            </a:r>
          </a:p>
          <a:p>
            <a:r>
              <a:rPr lang="en-US" altLang="zh-CN" baseline="0" dirty="0" smtClean="0"/>
              <a:t>In this occasion, Torque times rotation speed equals power. So we can increase the torque by slowing down the speed.</a:t>
            </a:r>
          </a:p>
          <a:p>
            <a:r>
              <a:rPr lang="en-US" altLang="zh-CN" baseline="0" dirty="0" smtClean="0"/>
              <a:t>A potentiometer can feed back the real angle position and a control circuit to accomplish the control function.</a:t>
            </a:r>
          </a:p>
          <a:p>
            <a:r>
              <a:rPr lang="en-US" altLang="zh-CN" baseline="0" dirty="0" smtClean="0"/>
              <a:t>Servo shells and helm are obvious to hold all the components.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13</a:t>
            </a:fld>
            <a:endParaRPr lang="en-US"/>
          </a:p>
        </p:txBody>
      </p:sp>
    </p:spTree>
    <p:extLst>
      <p:ext uri="{BB962C8B-B14F-4D97-AF65-F5344CB8AC3E}">
        <p14:creationId xmlns:p14="http://schemas.microsoft.com/office/powerpoint/2010/main" val="26322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Okay, let’s see what</a:t>
            </a:r>
            <a:r>
              <a:rPr lang="en-US" altLang="zh-CN" baseline="0" dirty="0" smtClean="0"/>
              <a:t> make up a servo. Usually a servo is made up by those components in the slide.</a:t>
            </a:r>
          </a:p>
          <a:p>
            <a:r>
              <a:rPr lang="en-US" altLang="zh-CN" baseline="0" dirty="0" smtClean="0"/>
              <a:t>A DC motor can provide the locomotion,  reducer gears can slow down the speed and increase the torque. You know the power formula, Force times speed equals Power.</a:t>
            </a:r>
          </a:p>
          <a:p>
            <a:r>
              <a:rPr lang="en-US" altLang="zh-CN" baseline="0" dirty="0" smtClean="0"/>
              <a:t>In this occasion, Torque times rotation speed equals power. So we can increase the torque by slowing down the speed.</a:t>
            </a:r>
          </a:p>
          <a:p>
            <a:r>
              <a:rPr lang="en-US" altLang="zh-CN" baseline="0" dirty="0" smtClean="0"/>
              <a:t>A potentiometer can feed back the real angle position and a control circuit to accomplish the control function.</a:t>
            </a:r>
          </a:p>
          <a:p>
            <a:r>
              <a:rPr lang="en-US" altLang="zh-CN" baseline="0" dirty="0" smtClean="0"/>
              <a:t>Servo shells and helm are obvious to hold all the components.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14</a:t>
            </a:fld>
            <a:endParaRPr lang="en-US"/>
          </a:p>
        </p:txBody>
      </p:sp>
    </p:spTree>
    <p:extLst>
      <p:ext uri="{BB962C8B-B14F-4D97-AF65-F5344CB8AC3E}">
        <p14:creationId xmlns:p14="http://schemas.microsoft.com/office/powerpoint/2010/main" val="26322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2</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3</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4</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5</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6</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typically I2C Protocols, including how the master start the communication, sending data and stop the communication.</a:t>
            </a:r>
          </a:p>
          <a:p>
            <a:r>
              <a:rPr lang="en-US" altLang="zh-CN" baseline="0" dirty="0" smtClean="0"/>
              <a:t>It is obviously that when the bus is free, the SDA and SCL are both stay high.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Data Transfer is initiated with a START bit (S) signaled by SDA being pulled low while SCL stays high. This</a:t>
            </a:r>
            <a:r>
              <a:rPr lang="en-US" altLang="zh-CN" sz="1200" b="0" i="0" kern="1200" baseline="0" dirty="0" smtClean="0">
                <a:solidFill>
                  <a:schemeClr val="tx1"/>
                </a:solidFill>
                <a:effectLst/>
                <a:latin typeface="+mn-lt"/>
                <a:ea typeface="+mn-ea"/>
                <a:cs typeface="+mn-cs"/>
              </a:rPr>
              <a:t> is controlled by Master.</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Then we</a:t>
            </a:r>
            <a:r>
              <a:rPr lang="en-US" altLang="zh-CN" sz="1200" b="0" i="0" kern="1200" baseline="0" dirty="0" smtClean="0">
                <a:solidFill>
                  <a:schemeClr val="tx1"/>
                </a:solidFill>
                <a:effectLst/>
                <a:latin typeface="+mn-lt"/>
                <a:ea typeface="+mn-ea"/>
                <a:cs typeface="+mn-cs"/>
              </a:rPr>
              <a:t> start to locate the address of the slave on the bus. Usually, it has 7bit address at most. The last bit is the Read or Write marker. If the SDA is pulled to high, the master will read data from the salve. If the SDA is pulled to low, it means that the master will write data to the salve. If there is a slave and this slave have the same address which the master is looking for, the SDA will be pulled to low. This is the ACK part. the small figure on the right side shows how the data can be recognized.  The next is Data part and every part is followed by a ACK. The last part is the Stop.</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smtClean="0">
                <a:solidFill>
                  <a:schemeClr val="tx1"/>
                </a:solidFill>
                <a:effectLst/>
                <a:latin typeface="+mn-lt"/>
                <a:ea typeface="+mn-ea"/>
                <a:cs typeface="+mn-cs"/>
              </a:rPr>
              <a:t>It is a little complicated. I sorry that it would be more complicated in real application. Because the I2C can support multi-master in one bus, and the conflict detection will be introduced. If want learn more about you Google it by yourself.</a:t>
            </a:r>
            <a:endParaRPr lang="en-US" altLang="zh-CN" sz="1200" b="0" i="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7</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8</a:t>
            </a:fld>
            <a:endParaRPr lang="en-US"/>
          </a:p>
        </p:txBody>
      </p:sp>
    </p:spTree>
    <p:extLst>
      <p:ext uri="{BB962C8B-B14F-4D97-AF65-F5344CB8AC3E}">
        <p14:creationId xmlns:p14="http://schemas.microsoft.com/office/powerpoint/2010/main" val="215957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a:t>
            </a:r>
            <a:r>
              <a:rPr lang="en-US" altLang="zh-CN" baseline="0" dirty="0" smtClean="0"/>
              <a:t> of all, I am going to give you an quadruped spider as an example. In this short video, the spider can stand, can walk, and it keeps make a distinguished noise “zzzzzz”. </a:t>
            </a:r>
          </a:p>
          <a:p>
            <a:r>
              <a:rPr lang="en-US" altLang="zh-CN" baseline="0" dirty="0" smtClean="0"/>
              <a:t>Yes, that’s the sound of the servos, which are often seen in scientific movies and logo car and other kinds of robots.</a:t>
            </a:r>
          </a:p>
          <a:p>
            <a:r>
              <a:rPr lang="en-US" altLang="zh-CN" baseline="0" dirty="0" smtClean="0"/>
              <a:t>The servo doesn’t circle around just like the other regular motor. It can be rotate to the specific angle you desired and stop accurately.</a:t>
            </a:r>
          </a:p>
          <a:p>
            <a:r>
              <a:rPr lang="en-US" altLang="zh-CN" baseline="0" dirty="0" smtClean="0"/>
              <a:t>By using the servo, we can make the same robot like this. Actually, when I was in my sophomore year, I built a six leg spider using 18 servos, just like this.</a:t>
            </a:r>
          </a:p>
          <a:p>
            <a:r>
              <a:rPr lang="en-US" altLang="zh-CN" baseline="0" dirty="0" smtClean="0"/>
              <a:t>Today we are going to explore how to control those servos.</a:t>
            </a:r>
            <a:endParaRPr lang="zh-CN" altLang="en-US" dirty="0"/>
          </a:p>
        </p:txBody>
      </p:sp>
      <p:sp>
        <p:nvSpPr>
          <p:cNvPr id="4" name="灯片编号占位符 3"/>
          <p:cNvSpPr>
            <a:spLocks noGrp="1"/>
          </p:cNvSpPr>
          <p:nvPr>
            <p:ph type="sldNum" sz="quarter" idx="10"/>
          </p:nvPr>
        </p:nvSpPr>
        <p:spPr/>
        <p:txBody>
          <a:bodyPr/>
          <a:lstStyle/>
          <a:p>
            <a:fld id="{9EC6E038-9667-45EB-B0BA-EE59CA06C00F}" type="slidenum">
              <a:rPr lang="en-US" smtClean="0"/>
              <a:pPr/>
              <a:t>9</a:t>
            </a:fld>
            <a:endParaRPr lang="en-US"/>
          </a:p>
        </p:txBody>
      </p:sp>
    </p:spTree>
    <p:extLst>
      <p:ext uri="{BB962C8B-B14F-4D97-AF65-F5344CB8AC3E}">
        <p14:creationId xmlns:p14="http://schemas.microsoft.com/office/powerpoint/2010/main" val="2159572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294" name="Picture 6" descr="http://farm3.staticflickr.com/2584/4044330746_bdd7399b5b_b.jpg"/>
          <p:cNvPicPr>
            <a:picLocks noChangeAspect="1" noChangeArrowheads="1"/>
          </p:cNvPicPr>
          <p:nvPr userDrawn="1"/>
        </p:nvPicPr>
        <p:blipFill>
          <a:blip r:embed="rId2" cstate="print"/>
          <a:srcRect/>
          <a:stretch>
            <a:fillRect/>
          </a:stretch>
        </p:blipFill>
        <p:spPr bwMode="auto">
          <a:xfrm>
            <a:off x="0" y="4128448"/>
            <a:ext cx="9144000" cy="2743200"/>
          </a:xfrm>
          <a:prstGeom prst="rect">
            <a:avLst/>
          </a:prstGeom>
          <a:noFill/>
        </p:spPr>
      </p:pic>
      <p:sp>
        <p:nvSpPr>
          <p:cNvPr id="2" name="Title 1"/>
          <p:cNvSpPr>
            <a:spLocks noGrp="1"/>
          </p:cNvSpPr>
          <p:nvPr>
            <p:ph type="ctrTitle"/>
          </p:nvPr>
        </p:nvSpPr>
        <p:spPr>
          <a:xfrm>
            <a:off x="609600" y="1219200"/>
            <a:ext cx="7772400" cy="1470025"/>
          </a:xfrm>
          <a:prstGeom prst="rect">
            <a:avLst/>
          </a:prstGeom>
          <a:ln>
            <a:noFill/>
          </a:ln>
        </p:spPr>
        <p:txBody>
          <a:bodyPr anchor="ctr"/>
          <a:lstStyle>
            <a:lvl1pPr algn="ctr">
              <a:defRPr b="1">
                <a:solidFill>
                  <a:srgbClr val="7030A0"/>
                </a:solidFill>
              </a:defRPr>
            </a:lvl1pPr>
          </a:lstStyle>
          <a:p>
            <a:r>
              <a:rPr lang="en-US" dirty="0" smtClean="0"/>
              <a:t>Click to edit Master title style</a:t>
            </a:r>
            <a:endParaRPr lang="en-US" dirty="0"/>
          </a:p>
        </p:txBody>
      </p:sp>
      <p:pic>
        <p:nvPicPr>
          <p:cNvPr id="22" name="Picture 2" descr="http://aesir-interactive.de/skins/ai_custom/rsc/img/projects/scchess/TUM.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16485" y="152400"/>
            <a:ext cx="2209800" cy="7147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1" descr="https://www6.in.tum.de/pub/Internal/Logo/knoll-blue-r1l-en-300dpi.png"/>
          <p:cNvPicPr>
            <a:picLocks noChangeAspect="1" noChangeArrowheads="1"/>
          </p:cNvPicPr>
          <p:nvPr userDrawn="1"/>
        </p:nvPicPr>
        <p:blipFill>
          <a:blip r:embed="rId4" cstate="print"/>
          <a:srcRect/>
          <a:stretch>
            <a:fillRect/>
          </a:stretch>
        </p:blipFill>
        <p:spPr bwMode="auto">
          <a:xfrm>
            <a:off x="-76200" y="-152400"/>
            <a:ext cx="4625818" cy="126205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47800"/>
            <a:ext cx="8229600" cy="467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8C85A1-7B3D-48A6-BF42-6702326C8110}" type="datetime1">
              <a:rPr lang="en-US" smtClean="0"/>
              <a:pPr/>
              <a:t>11/6/2015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3A6DB5-2F5F-4203-8D20-DC71001BBF0E}" type="datetime1">
              <a:rPr lang="en-US" smtClean="0"/>
              <a:pPr/>
              <a:t>11/6/2015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tum_but.png"/>
          <p:cNvPicPr>
            <a:picLocks noChangeAspect="1"/>
          </p:cNvPicPr>
          <p:nvPr userDrawn="1"/>
        </p:nvPicPr>
        <p:blipFill>
          <a:blip r:embed="rId3" cstate="print"/>
          <a:stretch>
            <a:fillRect/>
          </a:stretch>
        </p:blipFill>
        <p:spPr>
          <a:xfrm>
            <a:off x="0" y="6324600"/>
            <a:ext cx="9144000" cy="533400"/>
          </a:xfrm>
          <a:prstGeom prst="rect">
            <a:avLst/>
          </a:prstGeom>
        </p:spPr>
      </p:pic>
      <p:sp>
        <p:nvSpPr>
          <p:cNvPr id="13" name="Rectangle 52"/>
          <p:cNvSpPr>
            <a:spLocks noChangeArrowheads="1"/>
          </p:cNvSpPr>
          <p:nvPr userDrawn="1">
            <p:custDataLst>
              <p:tags r:id="rId1"/>
            </p:custDataLst>
          </p:nvPr>
        </p:nvSpPr>
        <p:spPr bwMode="auto">
          <a:xfrm>
            <a:off x="0" y="228600"/>
            <a:ext cx="9144000" cy="914400"/>
          </a:xfrm>
          <a:prstGeom prst="rect">
            <a:avLst/>
          </a:prstGeom>
          <a:solidFill>
            <a:srgbClr val="DEDEDE"/>
          </a:solidFill>
          <a:ln w="9525">
            <a:noFill/>
            <a:miter lim="800000"/>
            <a:headEnd/>
            <a:tailEnd/>
          </a:ln>
          <a:effectLst/>
        </p:spPr>
        <p:txBody>
          <a:bodyPr wrap="none" anchor="ctr"/>
          <a:lstStyle/>
          <a:p>
            <a:pPr fontAlgn="auto">
              <a:spcBef>
                <a:spcPts val="0"/>
              </a:spcBef>
              <a:spcAft>
                <a:spcPts val="0"/>
              </a:spcAft>
              <a:defRPr/>
            </a:pPr>
            <a:endParaRPr lang="de-DE" dirty="0">
              <a:latin typeface="+mn-lt"/>
              <a:ea typeface="+mn-ea"/>
            </a:endParaRPr>
          </a:p>
        </p:txBody>
      </p:sp>
      <p:sp>
        <p:nvSpPr>
          <p:cNvPr id="3" name="Content Placeholder 2"/>
          <p:cNvSpPr>
            <a:spLocks noGrp="1"/>
          </p:cNvSpPr>
          <p:nvPr>
            <p:ph idx="1"/>
          </p:nvPr>
        </p:nvSpPr>
        <p:spPr>
          <a:xfrm>
            <a:off x="457200" y="1219200"/>
            <a:ext cx="8229600" cy="5029200"/>
          </a:xfrm>
          <a:prstGeom prst="rect">
            <a:avLst/>
          </a:prstGeom>
        </p:spPr>
        <p:txBody>
          <a:bodyPr/>
          <a:lstStyle>
            <a:lvl1pPr>
              <a:buFont typeface="Wingdings" pitchFamily="2" charset="2"/>
              <a:buChar char="§"/>
              <a:defRPr/>
            </a:lvl1pPr>
            <a:lvl2pPr>
              <a:buFont typeface="Courier New" pitchFamily="49" charset="0"/>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990600" y="6416675"/>
            <a:ext cx="1981200" cy="365125"/>
          </a:xfrm>
          <a:prstGeom prst="rect">
            <a:avLst/>
          </a:prstGeom>
        </p:spPr>
        <p:txBody>
          <a:bodyPr/>
          <a:lstStyle>
            <a:lvl1pPr algn="r">
              <a:defRPr>
                <a:solidFill>
                  <a:schemeClr val="accent5">
                    <a:lumMod val="50000"/>
                  </a:schemeClr>
                </a:solidFill>
              </a:defRPr>
            </a:lvl1pPr>
          </a:lstStyle>
          <a:p>
            <a:pPr algn="ctr"/>
            <a:fld id="{04D96F5B-854F-438F-9A1E-A7BDCD1E2656}" type="datetime1">
              <a:rPr lang="en-US" smtClean="0"/>
              <a:pPr algn="ctr"/>
              <a:t>11/6/2015</a:t>
            </a:fld>
            <a:endParaRPr lang="en-US" dirty="0"/>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lvl1pPr>
              <a:defRPr>
                <a:solidFill>
                  <a:schemeClr val="accent5">
                    <a:lumMod val="50000"/>
                  </a:schemeClr>
                </a:solidFill>
              </a:defRPr>
            </a:lvl1pPr>
          </a:lstStyle>
          <a:p>
            <a:pPr algn="ctr"/>
            <a:r>
              <a:rPr lang="en-US" altLang="zh-CN" dirty="0" smtClean="0"/>
              <a:t>bing</a:t>
            </a:r>
            <a:r>
              <a:rPr lang="en-US" dirty="0" smtClean="0"/>
              <a:t>@in.tum.de</a:t>
            </a:r>
            <a:endParaRPr lang="en-US" dirty="0"/>
          </a:p>
        </p:txBody>
      </p:sp>
      <p:sp>
        <p:nvSpPr>
          <p:cNvPr id="6" name="Slide Number Placeholder 5"/>
          <p:cNvSpPr>
            <a:spLocks noGrp="1"/>
          </p:cNvSpPr>
          <p:nvPr>
            <p:ph type="sldNum" sz="quarter" idx="12"/>
          </p:nvPr>
        </p:nvSpPr>
        <p:spPr>
          <a:xfrm>
            <a:off x="6172200" y="6416675"/>
            <a:ext cx="1828800" cy="365125"/>
          </a:xfrm>
          <a:prstGeom prst="rect">
            <a:avLst/>
          </a:prstGeom>
        </p:spPr>
        <p:txBody>
          <a:bodyPr/>
          <a:lstStyle>
            <a:lvl1pPr algn="r">
              <a:defRPr>
                <a:solidFill>
                  <a:schemeClr val="accent5">
                    <a:lumMod val="50000"/>
                  </a:schemeClr>
                </a:solidFill>
              </a:defRPr>
            </a:lvl1pPr>
          </a:lstStyle>
          <a:p>
            <a:pPr algn="ctr"/>
            <a:fld id="{B6F15528-21DE-4FAA-801E-634DDDAF4B2B}" type="slidenum">
              <a:rPr lang="en-US" smtClean="0"/>
              <a:pPr algn="ctr"/>
              <a:t>‹#›</a:t>
            </a:fld>
            <a:endParaRPr lang="en-US" dirty="0"/>
          </a:p>
        </p:txBody>
      </p:sp>
      <p:pic>
        <p:nvPicPr>
          <p:cNvPr id="7"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01860" y="6296610"/>
            <a:ext cx="813540" cy="561390"/>
          </a:xfrm>
          <a:prstGeom prst="rect">
            <a:avLst/>
          </a:prstGeom>
          <a:noFill/>
        </p:spPr>
      </p:pic>
      <p:pic>
        <p:nvPicPr>
          <p:cNvPr id="8" name="Picture 8"/>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52400" y="6324600"/>
            <a:ext cx="533400" cy="533400"/>
          </a:xfrm>
          <a:prstGeom prst="rect">
            <a:avLst/>
          </a:prstGeom>
          <a:noFill/>
          <a:ln w="9525">
            <a:noFill/>
            <a:miter lim="800000"/>
            <a:headEnd/>
            <a:tailEnd/>
          </a:ln>
        </p:spPr>
      </p:pic>
      <p:sp>
        <p:nvSpPr>
          <p:cNvPr id="15" name="Title Placeholder 1"/>
          <p:cNvSpPr>
            <a:spLocks noGrp="1"/>
          </p:cNvSpPr>
          <p:nvPr userDrawn="1">
            <p:ph type="title"/>
          </p:nvPr>
        </p:nvSpPr>
        <p:spPr>
          <a:xfrm>
            <a:off x="457200" y="381000"/>
            <a:ext cx="8229600" cy="762000"/>
          </a:xfrm>
          <a:prstGeom prst="rect">
            <a:avLst/>
          </a:prstGeom>
        </p:spPr>
        <p:txBody>
          <a:bodyPr vert="horz" lIns="91440" tIns="45720" rIns="91440" bIns="45720" rtlCol="0" anchor="ctr">
            <a:normAutofit/>
          </a:bodyPr>
          <a:lstStyle>
            <a:lvl1pPr algn="l">
              <a:defRPr sz="3800" b="1">
                <a:solidFill>
                  <a:srgbClr val="7030A0"/>
                </a:solidFill>
              </a:defRPr>
            </a:lvl1pPr>
          </a:lstStyle>
          <a:p>
            <a:r>
              <a:rPr lang="en-US" dirty="0" smtClean="0"/>
              <a:t>Click to edit Master title style</a:t>
            </a:r>
            <a:endParaRPr lang="en-US" dirty="0"/>
          </a:p>
        </p:txBody>
      </p:sp>
      <p:pic>
        <p:nvPicPr>
          <p:cNvPr id="10" name="Picture 9" descr="tum_top_1.png"/>
          <p:cNvPicPr>
            <a:picLocks noChangeAspect="1"/>
          </p:cNvPicPr>
          <p:nvPr userDrawn="1"/>
        </p:nvPicPr>
        <p:blipFill>
          <a:blip r:embed="rId6" cstate="print"/>
          <a:stretch>
            <a:fillRect/>
          </a:stretch>
        </p:blipFill>
        <p:spPr>
          <a:xfrm>
            <a:off x="0" y="0"/>
            <a:ext cx="9144000" cy="38734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2459394-D483-4A2B-9C82-392E9346CE41}" type="datetime1">
              <a:rPr lang="en-US" smtClean="0"/>
              <a:pPr/>
              <a:t>11/6/2015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52"/>
          <p:cNvSpPr>
            <a:spLocks noChangeArrowheads="1"/>
          </p:cNvSpPr>
          <p:nvPr userDrawn="1">
            <p:custDataLst>
              <p:tags r:id="rId1"/>
            </p:custDataLst>
          </p:nvPr>
        </p:nvSpPr>
        <p:spPr bwMode="auto">
          <a:xfrm>
            <a:off x="0" y="228600"/>
            <a:ext cx="9144000" cy="914400"/>
          </a:xfrm>
          <a:prstGeom prst="rect">
            <a:avLst/>
          </a:prstGeom>
          <a:solidFill>
            <a:srgbClr val="DEDEDE"/>
          </a:solidFill>
          <a:ln w="9525">
            <a:noFill/>
            <a:miter lim="800000"/>
            <a:headEnd/>
            <a:tailEnd/>
          </a:ln>
          <a:effectLst/>
        </p:spPr>
        <p:txBody>
          <a:bodyPr wrap="none" anchor="ctr"/>
          <a:lstStyle/>
          <a:p>
            <a:pPr fontAlgn="auto">
              <a:spcBef>
                <a:spcPts val="0"/>
              </a:spcBef>
              <a:spcAft>
                <a:spcPts val="0"/>
              </a:spcAft>
              <a:defRPr/>
            </a:pPr>
            <a:endParaRPr lang="de-DE" dirty="0">
              <a:latin typeface="+mn-lt"/>
              <a:ea typeface="+mn-ea"/>
            </a:endParaRPr>
          </a:p>
        </p:txBody>
      </p:sp>
      <p:sp>
        <p:nvSpPr>
          <p:cNvPr id="3" name="Content Placeholder 2"/>
          <p:cNvSpPr>
            <a:spLocks noGrp="1"/>
          </p:cNvSpPr>
          <p:nvPr>
            <p:ph sz="half" idx="1"/>
          </p:nvPr>
        </p:nvSpPr>
        <p:spPr>
          <a:xfrm>
            <a:off x="457200" y="1219200"/>
            <a:ext cx="40386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906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F6DF9CD-1A54-4CE0-8046-53A493BD6EBA}" type="datetime1">
              <a:rPr lang="en-US" smtClean="0"/>
              <a:pPr/>
              <a:t>11/6/2015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pic>
        <p:nvPicPr>
          <p:cNvPr id="8" name="Picture 7" descr="tum_but.png"/>
          <p:cNvPicPr>
            <a:picLocks noChangeAspect="1"/>
          </p:cNvPicPr>
          <p:nvPr userDrawn="1"/>
        </p:nvPicPr>
        <p:blipFill>
          <a:blip r:embed="rId3" cstate="print"/>
          <a:stretch>
            <a:fillRect/>
          </a:stretch>
        </p:blipFill>
        <p:spPr>
          <a:xfrm>
            <a:off x="0" y="6324600"/>
            <a:ext cx="9144000" cy="533400"/>
          </a:xfrm>
          <a:prstGeom prst="rect">
            <a:avLst/>
          </a:prstGeom>
        </p:spPr>
      </p:pic>
      <p:pic>
        <p:nvPicPr>
          <p:cNvPr id="9"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01860" y="6296610"/>
            <a:ext cx="813540" cy="561390"/>
          </a:xfrm>
          <a:prstGeom prst="rect">
            <a:avLst/>
          </a:prstGeom>
          <a:noFill/>
        </p:spPr>
      </p:pic>
      <p:pic>
        <p:nvPicPr>
          <p:cNvPr id="10" name="Picture 8"/>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52400" y="6324600"/>
            <a:ext cx="533400" cy="533400"/>
          </a:xfrm>
          <a:prstGeom prst="rect">
            <a:avLst/>
          </a:prstGeom>
          <a:noFill/>
          <a:ln w="9525">
            <a:noFill/>
            <a:miter lim="800000"/>
            <a:headEnd/>
            <a:tailEnd/>
          </a:ln>
        </p:spPr>
      </p:pic>
      <p:pic>
        <p:nvPicPr>
          <p:cNvPr id="11" name="Picture 10" descr="tum_top_1.png"/>
          <p:cNvPicPr>
            <a:picLocks noChangeAspect="1"/>
          </p:cNvPicPr>
          <p:nvPr userDrawn="1"/>
        </p:nvPicPr>
        <p:blipFill>
          <a:blip r:embed="rId6" cstate="print"/>
          <a:stretch>
            <a:fillRect/>
          </a:stretch>
        </p:blipFill>
        <p:spPr>
          <a:xfrm>
            <a:off x="0" y="0"/>
            <a:ext cx="9144000" cy="380999"/>
          </a:xfrm>
          <a:prstGeom prst="rect">
            <a:avLst/>
          </a:prstGeom>
        </p:spPr>
      </p:pic>
      <p:sp>
        <p:nvSpPr>
          <p:cNvPr id="12" name="Title Placeholder 1"/>
          <p:cNvSpPr txBox="1">
            <a:spLocks/>
          </p:cNvSpPr>
          <p:nvPr userDrawn="1"/>
        </p:nvSpPr>
        <p:spPr>
          <a:xfrm>
            <a:off x="457200" y="381000"/>
            <a:ext cx="8229600" cy="762000"/>
          </a:xfrm>
          <a:prstGeom prst="rect">
            <a:avLst/>
          </a:prstGeom>
        </p:spPr>
        <p:txBody>
          <a:bodyPr vert="horz" lIns="91440" tIns="45720" rIns="91440" bIns="45720" rtlCol="0" anchor="ctr">
            <a:normAutofit/>
          </a:bodyPr>
          <a:lstStyle>
            <a:lvl1pPr algn="l">
              <a:defRPr sz="3800" b="1">
                <a:solidFill>
                  <a:srgbClr val="7030A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800" b="1" i="0" u="none" strike="noStrike" kern="1200" cap="none" spc="0" normalizeH="0" baseline="0" noProof="0" dirty="0">
              <a:ln>
                <a:noFill/>
              </a:ln>
              <a:solidFill>
                <a:srgbClr val="7030A0"/>
              </a:solidFill>
              <a:effectLst/>
              <a:uLnTx/>
              <a:uFillTx/>
              <a:latin typeface="+mj-lt"/>
              <a:ea typeface="+mj-ea"/>
              <a:cs typeface="+mj-cs"/>
            </a:endParaRPr>
          </a:p>
        </p:txBody>
      </p:sp>
      <p:sp>
        <p:nvSpPr>
          <p:cNvPr id="16" name="Title 15"/>
          <p:cNvSpPr>
            <a:spLocks noGrp="1"/>
          </p:cNvSpPr>
          <p:nvPr>
            <p:ph type="title"/>
          </p:nvPr>
        </p:nvSpPr>
        <p:spPr>
          <a:xfrm>
            <a:off x="457200" y="381000"/>
            <a:ext cx="8229600" cy="762000"/>
          </a:xfrm>
          <a:prstGeom prst="rect">
            <a:avLst/>
          </a:prstGeom>
        </p:spPr>
        <p:txBody>
          <a:bodyPr anchor="ctr">
            <a:normAutofit/>
          </a:bodyPr>
          <a:lstStyle>
            <a:lvl1pPr algn="l">
              <a:defRPr sz="3800" b="1">
                <a:solidFill>
                  <a:srgbClr val="7030A0"/>
                </a:solidFill>
              </a:defRPr>
            </a:lvl1pPr>
          </a:lstStyle>
          <a:p>
            <a:r>
              <a:rPr lang="en-US" dirty="0" smtClean="0"/>
              <a:t>Click to edit Master title style</a:t>
            </a:r>
            <a:endParaRPr lang="en-US" dirty="0"/>
          </a:p>
        </p:txBody>
      </p:sp>
      <p:sp>
        <p:nvSpPr>
          <p:cNvPr id="15" name="Date Placeholder 3"/>
          <p:cNvSpPr txBox="1">
            <a:spLocks/>
          </p:cNvSpPr>
          <p:nvPr userDrawn="1"/>
        </p:nvSpPr>
        <p:spPr>
          <a:xfrm>
            <a:off x="990600" y="6416675"/>
            <a:ext cx="1981200" cy="365125"/>
          </a:xfrm>
          <a:prstGeom prst="rect">
            <a:avLst/>
          </a:prstGeom>
        </p:spPr>
        <p:txBody>
          <a:bodyPr/>
          <a:lstStyle>
            <a:lvl1pPr algn="r">
              <a:defRPr>
                <a:solidFill>
                  <a:schemeClr val="accent5">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4D96F5B-854F-438F-9A1E-A7BDCD1E2656}" type="datetime1">
              <a:rPr kumimoji="0" lang="en-US" sz="1800" b="0" i="0" u="none" strike="noStrike" kern="1200" cap="none" spc="0" normalizeH="0" baseline="0" noProof="0" smtClean="0">
                <a:ln>
                  <a:noFill/>
                </a:ln>
                <a:solidFill>
                  <a:schemeClr val="accent5">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11/6/2015</a:t>
            </a:fld>
            <a:endParaRPr kumimoji="0" lang="en-US" sz="18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sp>
        <p:nvSpPr>
          <p:cNvPr id="18" name="Footer Placeholder 4"/>
          <p:cNvSpPr txBox="1">
            <a:spLocks/>
          </p:cNvSpPr>
          <p:nvPr userDrawn="1"/>
        </p:nvSpPr>
        <p:spPr>
          <a:xfrm>
            <a:off x="3124200" y="6416675"/>
            <a:ext cx="2895600" cy="365125"/>
          </a:xfrm>
          <a:prstGeom prst="rect">
            <a:avLst/>
          </a:prstGeom>
        </p:spPr>
        <p:txBody>
          <a:bodyPr/>
          <a:lstStyle>
            <a:lvl1pPr>
              <a:defRPr>
                <a:solidFill>
                  <a:schemeClr val="accent5">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accent5">
                    <a:lumMod val="50000"/>
                  </a:schemeClr>
                </a:solidFill>
                <a:effectLst/>
                <a:uLnTx/>
                <a:uFillTx/>
                <a:latin typeface="+mn-lt"/>
                <a:ea typeface="+mn-ea"/>
                <a:cs typeface="+mn-cs"/>
              </a:rPr>
              <a:t>Kai.Huang@tum</a:t>
            </a:r>
            <a:endParaRPr kumimoji="0" lang="en-US" sz="18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sp>
        <p:nvSpPr>
          <p:cNvPr id="19" name="Slide Number Placeholder 5"/>
          <p:cNvSpPr txBox="1">
            <a:spLocks/>
          </p:cNvSpPr>
          <p:nvPr userDrawn="1"/>
        </p:nvSpPr>
        <p:spPr>
          <a:xfrm>
            <a:off x="6172200" y="6416675"/>
            <a:ext cx="1828800" cy="365125"/>
          </a:xfrm>
          <a:prstGeom prst="rect">
            <a:avLst/>
          </a:prstGeom>
        </p:spPr>
        <p:txBody>
          <a:bodyPr/>
          <a:lstStyle>
            <a:lvl1pPr algn="r">
              <a:defRPr>
                <a:solidFill>
                  <a:schemeClr val="accent5">
                    <a:lumMod val="5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schemeClr val="accent5">
                    <a:lumMod val="5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52"/>
          <p:cNvSpPr>
            <a:spLocks noChangeArrowheads="1"/>
          </p:cNvSpPr>
          <p:nvPr userDrawn="1">
            <p:custDataLst>
              <p:tags r:id="rId1"/>
            </p:custDataLst>
          </p:nvPr>
        </p:nvSpPr>
        <p:spPr bwMode="auto">
          <a:xfrm>
            <a:off x="0" y="228600"/>
            <a:ext cx="9144000" cy="914400"/>
          </a:xfrm>
          <a:prstGeom prst="rect">
            <a:avLst/>
          </a:prstGeom>
          <a:solidFill>
            <a:srgbClr val="DEDEDE"/>
          </a:solidFill>
          <a:ln w="9525">
            <a:noFill/>
            <a:miter lim="800000"/>
            <a:headEnd/>
            <a:tailEnd/>
          </a:ln>
          <a:effectLst/>
        </p:spPr>
        <p:txBody>
          <a:bodyPr wrap="none" anchor="ctr"/>
          <a:lstStyle/>
          <a:p>
            <a:pPr fontAlgn="auto">
              <a:spcBef>
                <a:spcPts val="0"/>
              </a:spcBef>
              <a:spcAft>
                <a:spcPts val="0"/>
              </a:spcAft>
              <a:defRPr/>
            </a:pPr>
            <a:endParaRPr lang="de-DE" dirty="0">
              <a:latin typeface="+mn-lt"/>
              <a:ea typeface="+mn-ea"/>
            </a:endParaRPr>
          </a:p>
        </p:txBody>
      </p:sp>
      <p:pic>
        <p:nvPicPr>
          <p:cNvPr id="11" name="Picture 10" descr="tum_but.png"/>
          <p:cNvPicPr>
            <a:picLocks noChangeAspect="1"/>
          </p:cNvPicPr>
          <p:nvPr userDrawn="1"/>
        </p:nvPicPr>
        <p:blipFill>
          <a:blip r:embed="rId3" cstate="print"/>
          <a:stretch>
            <a:fillRect/>
          </a:stretch>
        </p:blipFill>
        <p:spPr>
          <a:xfrm>
            <a:off x="0" y="6324600"/>
            <a:ext cx="9144000" cy="533400"/>
          </a:xfrm>
          <a:prstGeom prst="rect">
            <a:avLst/>
          </a:prstGeom>
        </p:spPr>
      </p:pic>
      <p:pic>
        <p:nvPicPr>
          <p:cNvPr id="12" name="Picture 7"/>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101860" y="6296610"/>
            <a:ext cx="813540" cy="561390"/>
          </a:xfrm>
          <a:prstGeom prst="rect">
            <a:avLst/>
          </a:prstGeom>
          <a:noFill/>
        </p:spPr>
      </p:pic>
      <p:pic>
        <p:nvPicPr>
          <p:cNvPr id="13" name="Picture 8"/>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152400" y="6324600"/>
            <a:ext cx="533400" cy="533400"/>
          </a:xfrm>
          <a:prstGeom prst="rect">
            <a:avLst/>
          </a:prstGeom>
          <a:noFill/>
          <a:ln w="9525">
            <a:noFill/>
            <a:miter lim="800000"/>
            <a:headEnd/>
            <a:tailEnd/>
          </a:ln>
        </p:spPr>
      </p:pic>
      <p:pic>
        <p:nvPicPr>
          <p:cNvPr id="14" name="Picture 13" descr="tum_top_1.png"/>
          <p:cNvPicPr>
            <a:picLocks noChangeAspect="1"/>
          </p:cNvPicPr>
          <p:nvPr userDrawn="1"/>
        </p:nvPicPr>
        <p:blipFill>
          <a:blip r:embed="rId6" cstate="print"/>
          <a:stretch>
            <a:fillRect/>
          </a:stretch>
        </p:blipFill>
        <p:spPr>
          <a:xfrm>
            <a:off x="0" y="0"/>
            <a:ext cx="9144000" cy="380999"/>
          </a:xfrm>
          <a:prstGeom prst="rect">
            <a:avLst/>
          </a:prstGeom>
        </p:spPr>
      </p:pic>
      <p:sp>
        <p:nvSpPr>
          <p:cNvPr id="2" name="Title 1"/>
          <p:cNvSpPr>
            <a:spLocks noGrp="1"/>
          </p:cNvSpPr>
          <p:nvPr>
            <p:ph type="title"/>
          </p:nvPr>
        </p:nvSpPr>
        <p:spPr>
          <a:xfrm>
            <a:off x="457200" y="381000"/>
            <a:ext cx="8229600" cy="762000"/>
          </a:xfrm>
          <a:prstGeom prst="rect">
            <a:avLst/>
          </a:prstGeom>
        </p:spPr>
        <p:txBody>
          <a:bodyPr anchor="ctr">
            <a:normAutofit/>
          </a:bodyPr>
          <a:lstStyle>
            <a:lvl1pPr algn="l">
              <a:defRPr sz="3800" b="1">
                <a:solidFill>
                  <a:srgbClr val="7030A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639762"/>
          </a:xfrm>
          <a:prstGeom prst="rect">
            <a:avLst/>
          </a:prstGeom>
        </p:spPr>
        <p:txBody>
          <a:bodyPr anchor="ctr">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200"/>
            <a:ext cx="4040188" cy="41449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200"/>
            <a:ext cx="4041775" cy="41449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0"/>
          </p:nvPr>
        </p:nvSpPr>
        <p:spPr>
          <a:xfrm>
            <a:off x="990600" y="6416675"/>
            <a:ext cx="1981200" cy="365125"/>
          </a:xfrm>
          <a:prstGeom prst="rect">
            <a:avLst/>
          </a:prstGeom>
        </p:spPr>
        <p:txBody>
          <a:bodyPr/>
          <a:lstStyle>
            <a:lvl1pPr algn="r">
              <a:defRPr>
                <a:solidFill>
                  <a:schemeClr val="accent5">
                    <a:lumMod val="50000"/>
                  </a:schemeClr>
                </a:solidFill>
              </a:defRPr>
            </a:lvl1pPr>
          </a:lstStyle>
          <a:p>
            <a:pPr algn="ctr"/>
            <a:fld id="{04D96F5B-854F-438F-9A1E-A7BDCD1E2656}" type="datetime1">
              <a:rPr lang="en-US" smtClean="0"/>
              <a:pPr algn="ctr"/>
              <a:t>11/6/2015</a:t>
            </a:fld>
            <a:endParaRPr lang="en-US" dirty="0"/>
          </a:p>
        </p:txBody>
      </p:sp>
      <p:sp>
        <p:nvSpPr>
          <p:cNvPr id="16" name="Footer Placeholder 4"/>
          <p:cNvSpPr>
            <a:spLocks noGrp="1"/>
          </p:cNvSpPr>
          <p:nvPr>
            <p:ph type="ftr" sz="quarter" idx="11"/>
          </p:nvPr>
        </p:nvSpPr>
        <p:spPr>
          <a:xfrm>
            <a:off x="3124200" y="6416675"/>
            <a:ext cx="2895600" cy="365125"/>
          </a:xfrm>
          <a:prstGeom prst="rect">
            <a:avLst/>
          </a:prstGeom>
        </p:spPr>
        <p:txBody>
          <a:bodyPr/>
          <a:lstStyle>
            <a:lvl1pPr>
              <a:defRPr>
                <a:solidFill>
                  <a:schemeClr val="accent5">
                    <a:lumMod val="50000"/>
                  </a:schemeClr>
                </a:solidFill>
              </a:defRPr>
            </a:lvl1pPr>
          </a:lstStyle>
          <a:p>
            <a:pPr algn="ctr"/>
            <a:r>
              <a:rPr lang="en-US" dirty="0" err="1" smtClean="0"/>
              <a:t>Kai.Huang@tum</a:t>
            </a:r>
            <a:endParaRPr lang="en-US" dirty="0"/>
          </a:p>
        </p:txBody>
      </p:sp>
      <p:sp>
        <p:nvSpPr>
          <p:cNvPr id="17" name="Slide Number Placeholder 5"/>
          <p:cNvSpPr>
            <a:spLocks noGrp="1"/>
          </p:cNvSpPr>
          <p:nvPr>
            <p:ph type="sldNum" sz="quarter" idx="12"/>
          </p:nvPr>
        </p:nvSpPr>
        <p:spPr>
          <a:xfrm>
            <a:off x="6172200" y="6416675"/>
            <a:ext cx="1828800" cy="365125"/>
          </a:xfrm>
          <a:prstGeom prst="rect">
            <a:avLst/>
          </a:prstGeom>
        </p:spPr>
        <p:txBody>
          <a:bodyPr/>
          <a:lstStyle>
            <a:lvl1pPr algn="r">
              <a:defRPr>
                <a:solidFill>
                  <a:schemeClr val="accent5">
                    <a:lumMod val="50000"/>
                  </a:schemeClr>
                </a:solidFill>
              </a:defRPr>
            </a:lvl1pPr>
          </a:lstStyle>
          <a:p>
            <a:pPr algn="ctr"/>
            <a:fld id="{B6F15528-21DE-4FAA-801E-634DDDAF4B2B}" type="slidenum">
              <a:rPr lang="en-US" smtClean="0"/>
              <a:pPr algn="ct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BF8AA19-4C96-470D-8883-51962896AF95}" type="datetime1">
              <a:rPr lang="en-US" smtClean="0"/>
              <a:pPr/>
              <a:t>11/6/2015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95267B-2748-4AF0-B3C8-7FE373CF37C8}" type="datetime1">
              <a:rPr lang="en-US" smtClean="0"/>
              <a:pPr/>
              <a:t>11/6/2015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FBFA45-36AD-4652-8EA1-4975A5A4D76E}" type="datetime1">
              <a:rPr lang="en-US" smtClean="0"/>
              <a:pPr/>
              <a:t>11/6/2015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0D80DB-C2C7-443A-915C-2CC17F74EB69}" type="datetime1">
              <a:rPr lang="en-US" smtClean="0"/>
              <a:pPr/>
              <a:t>11/6/2015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Kai.Huang@tum</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371600" y="3200400"/>
            <a:ext cx="6172200" cy="838200"/>
          </a:xfrm>
          <a:prstGeom prst="rect">
            <a:avLst/>
          </a:prstGeom>
        </p:spPr>
        <p:txBody>
          <a:bodyPr>
            <a:normAutofit fontScale="77500" lnSpcReduction="20000"/>
          </a:bodyPr>
          <a:lstStyle/>
          <a:p>
            <a:pPr lvl="0" algn="ctr">
              <a:buNone/>
            </a:pPr>
            <a:r>
              <a:rPr lang="en-US" dirty="0" smtClean="0">
                <a:solidFill>
                  <a:srgbClr val="000000"/>
                </a:solidFill>
                <a:latin typeface="Calibri" pitchFamily="34" charset="0"/>
                <a:cs typeface="Calibri" pitchFamily="34" charset="0"/>
              </a:rPr>
              <a:t>Kai Huang, Long Cheng, </a:t>
            </a:r>
          </a:p>
          <a:p>
            <a:pPr lvl="0" algn="ctr">
              <a:buNone/>
            </a:pPr>
            <a:r>
              <a:rPr lang="en-US" dirty="0">
                <a:solidFill>
                  <a:srgbClr val="000000"/>
                </a:solidFill>
                <a:latin typeface="Calibri" pitchFamily="34" charset="0"/>
                <a:cs typeface="Calibri" pitchFamily="34" charset="0"/>
              </a:rPr>
              <a:t>Zhenshan Bing</a:t>
            </a:r>
            <a:r>
              <a:rPr lang="en-US" dirty="0" smtClean="0">
                <a:solidFill>
                  <a:srgbClr val="000000"/>
                </a:solidFill>
                <a:latin typeface="Calibri" pitchFamily="34" charset="0"/>
                <a:cs typeface="Calibri" pitchFamily="34" charset="0"/>
              </a:rPr>
              <a:t>, </a:t>
            </a:r>
            <a:r>
              <a:rPr lang="en-US" sz="3400" b="1" i="1" dirty="0">
                <a:solidFill>
                  <a:srgbClr val="00B050"/>
                </a:solidFill>
                <a:latin typeface="Calibri" pitchFamily="34" charset="0"/>
                <a:cs typeface="Calibri" pitchFamily="34" charset="0"/>
              </a:rPr>
              <a:t>Mingchuan Zhou</a:t>
            </a:r>
          </a:p>
        </p:txBody>
      </p:sp>
      <p:sp>
        <p:nvSpPr>
          <p:cNvPr id="5" name="Title 4"/>
          <p:cNvSpPr>
            <a:spLocks noGrp="1"/>
          </p:cNvSpPr>
          <p:nvPr>
            <p:ph type="ctrTitle"/>
          </p:nvPr>
        </p:nvSpPr>
        <p:spPr>
          <a:xfrm>
            <a:off x="-228600" y="1577975"/>
            <a:ext cx="9677400" cy="1470025"/>
          </a:xfrm>
        </p:spPr>
        <p:txBody>
          <a:bodyPr/>
          <a:lstStyle/>
          <a:p>
            <a:r>
              <a:rPr lang="en-US" altLang="zh-CN" sz="4000" dirty="0" smtClean="0">
                <a:latin typeface="Calibri" pitchFamily="34" charset="0"/>
                <a:cs typeface="Calibri" pitchFamily="34" charset="0"/>
              </a:rPr>
              <a:t>Communication—</a:t>
            </a:r>
            <a:r>
              <a:rPr lang="en-US" sz="4000" dirty="0" smtClean="0">
                <a:latin typeface="Calibri" pitchFamily="34" charset="0"/>
                <a:cs typeface="Calibri" pitchFamily="34" charset="0"/>
              </a:rPr>
              <a:t>the lab course</a:t>
            </a:r>
            <a:br>
              <a:rPr lang="en-US" sz="4000" dirty="0" smtClean="0">
                <a:latin typeface="Calibri" pitchFamily="34" charset="0"/>
                <a:cs typeface="Calibri" pitchFamily="34" charset="0"/>
              </a:rPr>
            </a:br>
            <a:r>
              <a:rPr lang="en-US" sz="4000" dirty="0" smtClean="0">
                <a:latin typeface="Calibri" pitchFamily="34" charset="0"/>
                <a:cs typeface="Calibri" pitchFamily="34" charset="0"/>
              </a:rPr>
              <a:t>of S</a:t>
            </a:r>
            <a:r>
              <a:rPr lang="en-US" altLang="zh-CN" sz="4000" dirty="0" smtClean="0">
                <a:latin typeface="Calibri" pitchFamily="34" charset="0"/>
                <a:cs typeface="Calibri" pitchFamily="34" charset="0"/>
              </a:rPr>
              <a:t>nake Robot</a:t>
            </a:r>
            <a:r>
              <a:rPr lang="en-US" sz="4000" dirty="0" smtClean="0">
                <a:latin typeface="Calibri" pitchFamily="34" charset="0"/>
                <a:cs typeface="Calibri" pitchFamily="34" charset="0"/>
              </a:rPr>
              <a:t/>
            </a:r>
            <a:br>
              <a:rPr lang="en-US" sz="4000" dirty="0" smtClean="0">
                <a:latin typeface="Calibri" pitchFamily="34" charset="0"/>
                <a:cs typeface="Calibri" pitchFamily="34" charset="0"/>
              </a:rPr>
            </a:b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10</a:t>
            </a:fld>
            <a:endParaRPr lang="en-US" dirty="0"/>
          </a:p>
        </p:txBody>
      </p:sp>
      <p:sp>
        <p:nvSpPr>
          <p:cNvPr id="6" name="标题 5"/>
          <p:cNvSpPr>
            <a:spLocks noGrp="1"/>
          </p:cNvSpPr>
          <p:nvPr>
            <p:ph type="title"/>
          </p:nvPr>
        </p:nvSpPr>
        <p:spPr/>
        <p:txBody>
          <a:bodyPr/>
          <a:lstStyle/>
          <a:p>
            <a:r>
              <a:rPr lang="en-US" altLang="zh-CN" dirty="0" smtClean="0"/>
              <a:t>Practice One</a:t>
            </a:r>
            <a:endParaRPr lang="zh-CN" altLang="en-US" dirty="0"/>
          </a:p>
        </p:txBody>
      </p:sp>
      <p:sp>
        <p:nvSpPr>
          <p:cNvPr id="78" name="TextBox 77"/>
          <p:cNvSpPr txBox="1"/>
          <p:nvPr/>
        </p:nvSpPr>
        <p:spPr>
          <a:xfrm>
            <a:off x="2321" y="1220915"/>
            <a:ext cx="6756857" cy="369332"/>
          </a:xfrm>
          <a:prstGeom prst="rect">
            <a:avLst/>
          </a:prstGeom>
          <a:noFill/>
        </p:spPr>
        <p:txBody>
          <a:bodyPr wrap="square" rtlCol="0">
            <a:spAutoFit/>
          </a:bodyPr>
          <a:lstStyle/>
          <a:p>
            <a:r>
              <a:rPr lang="en-US" altLang="zh-CN" b="1" dirty="0" smtClean="0"/>
              <a:t> Communication between </a:t>
            </a:r>
            <a:r>
              <a:rPr lang="en-US" altLang="zh-CN" b="1" dirty="0" err="1"/>
              <a:t>Arduino</a:t>
            </a:r>
            <a:r>
              <a:rPr lang="en-US" altLang="zh-CN" b="1" dirty="0"/>
              <a:t> </a:t>
            </a:r>
            <a:r>
              <a:rPr lang="en-US" altLang="zh-CN" b="1" dirty="0" smtClean="0"/>
              <a:t>Nano and Computer via UART </a:t>
            </a:r>
            <a:endParaRPr lang="zh-CN" altLang="en-US" b="1" dirty="0"/>
          </a:p>
        </p:txBody>
      </p:sp>
      <p:sp>
        <p:nvSpPr>
          <p:cNvPr id="2" name="矩形 1"/>
          <p:cNvSpPr/>
          <p:nvPr/>
        </p:nvSpPr>
        <p:spPr>
          <a:xfrm>
            <a:off x="4374357" y="6004452"/>
            <a:ext cx="4769643" cy="307777"/>
          </a:xfrm>
          <a:prstGeom prst="rect">
            <a:avLst/>
          </a:prstGeom>
        </p:spPr>
        <p:txBody>
          <a:bodyPr wrap="square">
            <a:spAutoFit/>
          </a:bodyPr>
          <a:lstStyle/>
          <a:p>
            <a:r>
              <a:rPr lang="en-US" altLang="zh-CN" sz="1400" b="1" i="1" dirty="0" smtClean="0"/>
              <a:t>Learn more: https</a:t>
            </a:r>
            <a:r>
              <a:rPr lang="en-US" altLang="zh-CN" sz="1400" b="1" i="1" dirty="0"/>
              <a:t>://www.arduino.cc/en/Tutorial/HomePage</a:t>
            </a:r>
            <a:endParaRPr lang="zh-CN" altLang="en-US" sz="1400" b="1" i="1" dirty="0"/>
          </a:p>
        </p:txBody>
      </p:sp>
      <p:sp>
        <p:nvSpPr>
          <p:cNvPr id="9" name="矩形 8"/>
          <p:cNvSpPr/>
          <p:nvPr/>
        </p:nvSpPr>
        <p:spPr>
          <a:xfrm>
            <a:off x="381000" y="1590247"/>
            <a:ext cx="10515600" cy="5078313"/>
          </a:xfrm>
          <a:prstGeom prst="rect">
            <a:avLst/>
          </a:prstGeom>
        </p:spPr>
        <p:txBody>
          <a:bodyPr wrap="square">
            <a:spAutoFit/>
          </a:bodyPr>
          <a:lstStyle/>
          <a:p>
            <a:r>
              <a:rPr lang="en-US" altLang="zh-CN" dirty="0"/>
              <a:t>String </a:t>
            </a:r>
            <a:r>
              <a:rPr lang="en-US" altLang="zh-CN" dirty="0" err="1"/>
              <a:t>inputString</a:t>
            </a:r>
            <a:r>
              <a:rPr lang="en-US" altLang="zh-CN" dirty="0"/>
              <a:t> = "";         </a:t>
            </a:r>
            <a:r>
              <a:rPr lang="en-US" altLang="zh-CN" i="1" dirty="0"/>
              <a:t>// a string to hold incoming data</a:t>
            </a:r>
            <a:r>
              <a:rPr lang="en-US" altLang="zh-CN" dirty="0"/>
              <a:t/>
            </a:r>
            <a:br>
              <a:rPr lang="en-US" altLang="zh-CN" dirty="0"/>
            </a:br>
            <a:r>
              <a:rPr lang="en-US" altLang="zh-CN" dirty="0" err="1"/>
              <a:t>boolean</a:t>
            </a:r>
            <a:r>
              <a:rPr lang="en-US" altLang="zh-CN" dirty="0"/>
              <a:t> </a:t>
            </a:r>
            <a:r>
              <a:rPr lang="en-US" altLang="zh-CN" dirty="0" err="1"/>
              <a:t>stringComplete</a:t>
            </a:r>
            <a:r>
              <a:rPr lang="en-US" altLang="zh-CN" dirty="0"/>
              <a:t> = false;  </a:t>
            </a:r>
            <a:r>
              <a:rPr lang="en-US" altLang="zh-CN" i="1" dirty="0"/>
              <a:t>// whether the string is </a:t>
            </a:r>
            <a:r>
              <a:rPr lang="en-US" altLang="zh-CN" i="1" dirty="0" smtClean="0"/>
              <a:t>complete</a:t>
            </a:r>
            <a:r>
              <a:rPr lang="en-US" altLang="zh-CN" dirty="0"/>
              <a:t/>
            </a:r>
            <a:br>
              <a:rPr lang="en-US" altLang="zh-CN" dirty="0"/>
            </a:br>
            <a:endParaRPr lang="en-US" altLang="zh-CN" dirty="0" smtClean="0"/>
          </a:p>
          <a:p>
            <a:r>
              <a:rPr lang="en-US" altLang="zh-CN" dirty="0" smtClean="0"/>
              <a:t>void</a:t>
            </a:r>
            <a:r>
              <a:rPr lang="en-US" altLang="zh-CN" dirty="0"/>
              <a:t> </a:t>
            </a:r>
            <a:r>
              <a:rPr lang="en-US" altLang="zh-CN" b="1" dirty="0"/>
              <a:t>setup</a:t>
            </a:r>
            <a:r>
              <a:rPr lang="en-US" altLang="zh-CN" dirty="0"/>
              <a:t>() </a:t>
            </a:r>
            <a:r>
              <a:rPr lang="en-US" altLang="zh-CN" dirty="0" smtClean="0"/>
              <a:t>{</a:t>
            </a:r>
            <a:r>
              <a:rPr lang="en-US" altLang="zh-CN" dirty="0"/>
              <a:t/>
            </a:r>
            <a:br>
              <a:rPr lang="en-US" altLang="zh-CN" dirty="0"/>
            </a:br>
            <a:r>
              <a:rPr lang="en-US" altLang="zh-CN" dirty="0"/>
              <a:t>  </a:t>
            </a:r>
            <a:r>
              <a:rPr lang="en-US" altLang="zh-CN" dirty="0" err="1"/>
              <a:t>Serial.begin</a:t>
            </a:r>
            <a:r>
              <a:rPr lang="en-US" altLang="zh-CN" dirty="0"/>
              <a:t>(9600</a:t>
            </a:r>
            <a:r>
              <a:rPr lang="en-US" altLang="zh-CN" dirty="0" smtClean="0"/>
              <a:t>);</a:t>
            </a:r>
            <a:r>
              <a:rPr lang="en-US" altLang="zh-CN" i="1" dirty="0"/>
              <a:t> // initialize serial:</a:t>
            </a:r>
            <a:r>
              <a:rPr lang="en-US" altLang="zh-CN" dirty="0"/>
              <a:t/>
            </a:r>
            <a:br>
              <a:rPr lang="en-US" altLang="zh-CN" dirty="0"/>
            </a:br>
            <a:r>
              <a:rPr lang="en-US" altLang="zh-CN" dirty="0"/>
              <a:t>    </a:t>
            </a:r>
            <a:r>
              <a:rPr lang="en-US" altLang="zh-CN" dirty="0" err="1"/>
              <a:t>inputString.reserve</a:t>
            </a:r>
            <a:r>
              <a:rPr lang="en-US" altLang="zh-CN" dirty="0"/>
              <a:t>(200</a:t>
            </a:r>
            <a:r>
              <a:rPr lang="en-US" altLang="zh-CN" dirty="0" smtClean="0"/>
              <a:t>);</a:t>
            </a:r>
            <a:r>
              <a:rPr lang="en-US" altLang="zh-CN" i="1" dirty="0"/>
              <a:t> // reserve 200 bytes for the </a:t>
            </a:r>
            <a:r>
              <a:rPr lang="en-US" altLang="zh-CN" i="1" dirty="0" err="1"/>
              <a:t>inputString</a:t>
            </a:r>
            <a:r>
              <a:rPr lang="en-US" altLang="zh-CN" i="1" dirty="0" smtClean="0"/>
              <a:t>:</a:t>
            </a:r>
            <a:r>
              <a:rPr lang="en-US" altLang="zh-CN" dirty="0"/>
              <a:t/>
            </a:r>
            <a:br>
              <a:rPr lang="en-US" altLang="zh-CN" dirty="0"/>
            </a:br>
            <a:r>
              <a:rPr lang="en-US" altLang="zh-CN" dirty="0" smtClean="0"/>
              <a:t>}</a:t>
            </a:r>
            <a:r>
              <a:rPr lang="en-US" altLang="zh-CN" dirty="0"/>
              <a:t/>
            </a:r>
            <a:br>
              <a:rPr lang="en-US" altLang="zh-CN" dirty="0"/>
            </a:br>
            <a:endParaRPr lang="en-US" altLang="zh-CN" dirty="0" smtClean="0"/>
          </a:p>
          <a:p>
            <a:r>
              <a:rPr lang="en-US" altLang="zh-CN" dirty="0" smtClean="0"/>
              <a:t>void</a:t>
            </a:r>
            <a:r>
              <a:rPr lang="en-US" altLang="zh-CN" dirty="0"/>
              <a:t> </a:t>
            </a:r>
            <a:r>
              <a:rPr lang="en-US" altLang="zh-CN" b="1" dirty="0"/>
              <a:t>loop</a:t>
            </a:r>
            <a:r>
              <a:rPr lang="en-US" altLang="zh-CN" dirty="0"/>
              <a:t>() {</a:t>
            </a:r>
            <a:br>
              <a:rPr lang="en-US" altLang="zh-CN" dirty="0"/>
            </a:br>
            <a:r>
              <a:rPr lang="en-US" altLang="zh-CN" dirty="0"/>
              <a:t>  </a:t>
            </a:r>
            <a:r>
              <a:rPr lang="en-US" altLang="zh-CN" dirty="0" err="1"/>
              <a:t>serialEvent</a:t>
            </a:r>
            <a:r>
              <a:rPr lang="en-US" altLang="zh-CN" dirty="0"/>
              <a:t>(); </a:t>
            </a:r>
            <a:r>
              <a:rPr lang="en-US" altLang="zh-CN" i="1" dirty="0"/>
              <a:t>//call the function</a:t>
            </a:r>
            <a:r>
              <a:rPr lang="en-US" altLang="zh-CN" dirty="0"/>
              <a:t/>
            </a:r>
            <a:br>
              <a:rPr lang="en-US" altLang="zh-CN" dirty="0"/>
            </a:br>
            <a:r>
              <a:rPr lang="en-US" altLang="zh-CN" dirty="0"/>
              <a:t>  </a:t>
            </a:r>
            <a:r>
              <a:rPr lang="en-US" altLang="zh-CN" i="1" dirty="0"/>
              <a:t>// print the string when a newline arrives:</a:t>
            </a:r>
            <a:r>
              <a:rPr lang="en-US" altLang="zh-CN" dirty="0"/>
              <a:t/>
            </a:r>
            <a:br>
              <a:rPr lang="en-US" altLang="zh-CN" dirty="0"/>
            </a:br>
            <a:r>
              <a:rPr lang="en-US" altLang="zh-CN" dirty="0"/>
              <a:t>  if (</a:t>
            </a:r>
            <a:r>
              <a:rPr lang="en-US" altLang="zh-CN" dirty="0" err="1"/>
              <a:t>stringComplete</a:t>
            </a:r>
            <a:r>
              <a:rPr lang="en-US" altLang="zh-CN" dirty="0"/>
              <a:t>) {</a:t>
            </a:r>
            <a:br>
              <a:rPr lang="en-US" altLang="zh-CN" dirty="0"/>
            </a:br>
            <a:r>
              <a:rPr lang="en-US" altLang="zh-CN" dirty="0"/>
              <a:t>    </a:t>
            </a:r>
            <a:r>
              <a:rPr lang="en-US" altLang="zh-CN" dirty="0" err="1"/>
              <a:t>Serial.println</a:t>
            </a:r>
            <a:r>
              <a:rPr lang="en-US" altLang="zh-CN" dirty="0"/>
              <a:t>(</a:t>
            </a:r>
            <a:r>
              <a:rPr lang="en-US" altLang="zh-CN" dirty="0" err="1"/>
              <a:t>inputString</a:t>
            </a:r>
            <a:r>
              <a:rPr lang="en-US" altLang="zh-CN" dirty="0" smtClean="0"/>
              <a:t>);</a:t>
            </a:r>
            <a:r>
              <a:rPr lang="en-US" altLang="zh-CN" dirty="0"/>
              <a:t> </a:t>
            </a:r>
            <a:r>
              <a:rPr lang="en-US" altLang="zh-CN" i="1" dirty="0"/>
              <a:t>// clear the string:</a:t>
            </a:r>
            <a:r>
              <a:rPr lang="en-US" altLang="zh-CN" dirty="0"/>
              <a:t/>
            </a:r>
            <a:br>
              <a:rPr lang="en-US" altLang="zh-CN" dirty="0"/>
            </a:br>
            <a:r>
              <a:rPr lang="en-US" altLang="zh-CN" dirty="0"/>
              <a:t>    </a:t>
            </a:r>
            <a:r>
              <a:rPr lang="en-US" altLang="zh-CN" dirty="0" err="1"/>
              <a:t>inputString</a:t>
            </a:r>
            <a:r>
              <a:rPr lang="en-US" altLang="zh-CN" dirty="0"/>
              <a:t> = "";</a:t>
            </a:r>
            <a:br>
              <a:rPr lang="en-US" altLang="zh-CN" dirty="0"/>
            </a:br>
            <a:r>
              <a:rPr lang="en-US" altLang="zh-CN" dirty="0"/>
              <a:t>    </a:t>
            </a:r>
            <a:r>
              <a:rPr lang="en-US" altLang="zh-CN" dirty="0" err="1"/>
              <a:t>stringComplete</a:t>
            </a:r>
            <a:r>
              <a:rPr lang="en-US" altLang="zh-CN" dirty="0"/>
              <a:t> = false;</a:t>
            </a:r>
            <a:br>
              <a:rPr lang="en-US" altLang="zh-CN" dirty="0"/>
            </a:br>
            <a:r>
              <a:rPr lang="en-US" altLang="zh-CN" dirty="0"/>
              <a:t>  }</a:t>
            </a:r>
            <a:br>
              <a:rPr lang="en-US" altLang="zh-CN" dirty="0"/>
            </a:br>
            <a:r>
              <a:rPr lang="en-US" altLang="zh-CN" dirty="0"/>
              <a:t>}</a:t>
            </a:r>
            <a:br>
              <a:rPr lang="en-US" altLang="zh-CN" dirty="0"/>
            </a:br>
            <a:endParaRPr lang="zh-CN" altLang="en-US" dirty="0"/>
          </a:p>
        </p:txBody>
      </p:sp>
      <p:pic>
        <p:nvPicPr>
          <p:cNvPr id="5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6" r="3349"/>
          <a:stretch/>
        </p:blipFill>
        <p:spPr bwMode="auto">
          <a:xfrm>
            <a:off x="6641640" y="1258534"/>
            <a:ext cx="2490788" cy="144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465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11</a:t>
            </a:fld>
            <a:endParaRPr lang="en-US" dirty="0"/>
          </a:p>
        </p:txBody>
      </p:sp>
      <p:sp>
        <p:nvSpPr>
          <p:cNvPr id="6" name="标题 5"/>
          <p:cNvSpPr>
            <a:spLocks noGrp="1"/>
          </p:cNvSpPr>
          <p:nvPr>
            <p:ph type="title"/>
          </p:nvPr>
        </p:nvSpPr>
        <p:spPr/>
        <p:txBody>
          <a:bodyPr/>
          <a:lstStyle/>
          <a:p>
            <a:r>
              <a:rPr lang="en-US" altLang="zh-CN" dirty="0" smtClean="0"/>
              <a:t>Practice One</a:t>
            </a:r>
            <a:endParaRPr lang="zh-CN" altLang="en-US" dirty="0"/>
          </a:p>
        </p:txBody>
      </p:sp>
      <p:sp>
        <p:nvSpPr>
          <p:cNvPr id="78" name="TextBox 77"/>
          <p:cNvSpPr txBox="1"/>
          <p:nvPr/>
        </p:nvSpPr>
        <p:spPr>
          <a:xfrm>
            <a:off x="2321" y="1220915"/>
            <a:ext cx="6756857" cy="369332"/>
          </a:xfrm>
          <a:prstGeom prst="rect">
            <a:avLst/>
          </a:prstGeom>
          <a:noFill/>
        </p:spPr>
        <p:txBody>
          <a:bodyPr wrap="square" rtlCol="0">
            <a:spAutoFit/>
          </a:bodyPr>
          <a:lstStyle/>
          <a:p>
            <a:r>
              <a:rPr lang="en-US" altLang="zh-CN" b="1" dirty="0" smtClean="0"/>
              <a:t> Communication between </a:t>
            </a:r>
            <a:r>
              <a:rPr lang="en-US" altLang="zh-CN" b="1" dirty="0" err="1"/>
              <a:t>Arduino</a:t>
            </a:r>
            <a:r>
              <a:rPr lang="en-US" altLang="zh-CN" b="1" dirty="0"/>
              <a:t> </a:t>
            </a:r>
            <a:r>
              <a:rPr lang="en-US" altLang="zh-CN" b="1" dirty="0" smtClean="0"/>
              <a:t>Nano and Computer via UART </a:t>
            </a:r>
            <a:endParaRPr lang="zh-CN" altLang="en-US" b="1" dirty="0"/>
          </a:p>
        </p:txBody>
      </p:sp>
      <p:sp>
        <p:nvSpPr>
          <p:cNvPr id="2" name="矩形 1"/>
          <p:cNvSpPr/>
          <p:nvPr/>
        </p:nvSpPr>
        <p:spPr>
          <a:xfrm>
            <a:off x="4374357" y="6004452"/>
            <a:ext cx="4769643" cy="307777"/>
          </a:xfrm>
          <a:prstGeom prst="rect">
            <a:avLst/>
          </a:prstGeom>
        </p:spPr>
        <p:txBody>
          <a:bodyPr wrap="square">
            <a:spAutoFit/>
          </a:bodyPr>
          <a:lstStyle/>
          <a:p>
            <a:r>
              <a:rPr lang="en-US" altLang="zh-CN" sz="1400" b="1" i="1" dirty="0" smtClean="0"/>
              <a:t>Learn more: https</a:t>
            </a:r>
            <a:r>
              <a:rPr lang="en-US" altLang="zh-CN" sz="1400" b="1" i="1" dirty="0"/>
              <a:t>://www.arduino.cc/en/Tutorial/HomePage</a:t>
            </a:r>
            <a:endParaRPr lang="zh-CN" altLang="en-US" sz="1400" b="1" i="1" dirty="0"/>
          </a:p>
        </p:txBody>
      </p:sp>
      <p:sp>
        <p:nvSpPr>
          <p:cNvPr id="7" name="矩形 6"/>
          <p:cNvSpPr/>
          <p:nvPr/>
        </p:nvSpPr>
        <p:spPr>
          <a:xfrm>
            <a:off x="381000" y="1905000"/>
            <a:ext cx="7668251" cy="3693319"/>
          </a:xfrm>
          <a:prstGeom prst="rect">
            <a:avLst/>
          </a:prstGeom>
        </p:spPr>
        <p:txBody>
          <a:bodyPr wrap="square">
            <a:spAutoFit/>
          </a:bodyPr>
          <a:lstStyle/>
          <a:p>
            <a:r>
              <a:rPr lang="en-US" altLang="zh-CN" dirty="0"/>
              <a:t>void </a:t>
            </a:r>
            <a:r>
              <a:rPr lang="en-US" altLang="zh-CN" dirty="0" err="1"/>
              <a:t>serialEvent</a:t>
            </a:r>
            <a:r>
              <a:rPr lang="en-US" altLang="zh-CN" dirty="0"/>
              <a:t>() {</a:t>
            </a:r>
          </a:p>
          <a:p>
            <a:r>
              <a:rPr lang="en-US" altLang="zh-CN" dirty="0"/>
              <a:t>  while (</a:t>
            </a:r>
            <a:r>
              <a:rPr lang="en-US" altLang="zh-CN" dirty="0" err="1"/>
              <a:t>Serial.available</a:t>
            </a:r>
            <a:r>
              <a:rPr lang="en-US" altLang="zh-CN" dirty="0"/>
              <a:t>()) {</a:t>
            </a:r>
          </a:p>
          <a:p>
            <a:r>
              <a:rPr lang="en-US" altLang="zh-CN" dirty="0"/>
              <a:t>    // get the new byte:</a:t>
            </a:r>
          </a:p>
          <a:p>
            <a:r>
              <a:rPr lang="en-US" altLang="zh-CN" dirty="0"/>
              <a:t>    char </a:t>
            </a:r>
            <a:r>
              <a:rPr lang="en-US" altLang="zh-CN" dirty="0" err="1"/>
              <a:t>inChar</a:t>
            </a:r>
            <a:r>
              <a:rPr lang="en-US" altLang="zh-CN" dirty="0"/>
              <a:t> = (char)</a:t>
            </a:r>
            <a:r>
              <a:rPr lang="en-US" altLang="zh-CN" dirty="0" err="1"/>
              <a:t>Serial.read</a:t>
            </a:r>
            <a:r>
              <a:rPr lang="en-US" altLang="zh-CN" dirty="0"/>
              <a:t>();</a:t>
            </a:r>
          </a:p>
          <a:p>
            <a:r>
              <a:rPr lang="en-US" altLang="zh-CN" dirty="0"/>
              <a:t>    // add it to the </a:t>
            </a:r>
            <a:r>
              <a:rPr lang="en-US" altLang="zh-CN" dirty="0" err="1"/>
              <a:t>inputString</a:t>
            </a:r>
            <a:r>
              <a:rPr lang="en-US" altLang="zh-CN" dirty="0"/>
              <a:t>:</a:t>
            </a:r>
          </a:p>
          <a:p>
            <a:r>
              <a:rPr lang="en-US" altLang="zh-CN" dirty="0"/>
              <a:t>    </a:t>
            </a:r>
            <a:r>
              <a:rPr lang="en-US" altLang="zh-CN" dirty="0" err="1"/>
              <a:t>inputString</a:t>
            </a:r>
            <a:r>
              <a:rPr lang="en-US" altLang="zh-CN" dirty="0"/>
              <a:t> += </a:t>
            </a:r>
            <a:r>
              <a:rPr lang="en-US" altLang="zh-CN" dirty="0" err="1"/>
              <a:t>inChar</a:t>
            </a:r>
            <a:r>
              <a:rPr lang="en-US" altLang="zh-CN" dirty="0"/>
              <a:t>;</a:t>
            </a:r>
          </a:p>
          <a:p>
            <a:r>
              <a:rPr lang="en-US" altLang="zh-CN" dirty="0"/>
              <a:t>    // if the incoming character is a newline, set a flag</a:t>
            </a:r>
          </a:p>
          <a:p>
            <a:r>
              <a:rPr lang="en-US" altLang="zh-CN" dirty="0"/>
              <a:t>    // so the main loop can do something about it:</a:t>
            </a:r>
          </a:p>
          <a:p>
            <a:r>
              <a:rPr lang="en-US" altLang="zh-CN" dirty="0"/>
              <a:t>    if (</a:t>
            </a:r>
            <a:r>
              <a:rPr lang="en-US" altLang="zh-CN" dirty="0" err="1"/>
              <a:t>inChar</a:t>
            </a:r>
            <a:r>
              <a:rPr lang="en-US" altLang="zh-CN" dirty="0"/>
              <a:t> == '\n') {</a:t>
            </a:r>
          </a:p>
          <a:p>
            <a:r>
              <a:rPr lang="en-US" altLang="zh-CN" dirty="0"/>
              <a:t>      </a:t>
            </a:r>
            <a:r>
              <a:rPr lang="en-US" altLang="zh-CN" dirty="0" err="1"/>
              <a:t>stringComplete</a:t>
            </a:r>
            <a:r>
              <a:rPr lang="en-US" altLang="zh-CN" dirty="0"/>
              <a:t> = true;</a:t>
            </a:r>
          </a:p>
          <a:p>
            <a:r>
              <a:rPr lang="en-US" altLang="zh-CN" dirty="0"/>
              <a:t>    }</a:t>
            </a:r>
          </a:p>
          <a:p>
            <a:r>
              <a:rPr lang="en-US" altLang="zh-CN" dirty="0"/>
              <a:t>  }</a:t>
            </a:r>
          </a:p>
          <a:p>
            <a:r>
              <a:rPr lang="en-US" altLang="zh-CN" dirty="0"/>
              <a:t>}</a:t>
            </a:r>
            <a:endParaRPr lang="zh-CN" altLang="en-US"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6" r="3349"/>
          <a:stretch/>
        </p:blipFill>
        <p:spPr bwMode="auto">
          <a:xfrm>
            <a:off x="6641640" y="1258534"/>
            <a:ext cx="2490788" cy="144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802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12</a:t>
            </a:fld>
            <a:endParaRPr lang="en-US" dirty="0"/>
          </a:p>
        </p:txBody>
      </p:sp>
      <p:sp>
        <p:nvSpPr>
          <p:cNvPr id="6" name="标题 5"/>
          <p:cNvSpPr>
            <a:spLocks noGrp="1"/>
          </p:cNvSpPr>
          <p:nvPr>
            <p:ph type="title"/>
          </p:nvPr>
        </p:nvSpPr>
        <p:spPr/>
        <p:txBody>
          <a:bodyPr/>
          <a:lstStyle/>
          <a:p>
            <a:r>
              <a:rPr lang="en-US" altLang="zh-CN" dirty="0" smtClean="0"/>
              <a:t>Practice One</a:t>
            </a:r>
            <a:endParaRPr lang="zh-CN" altLang="en-US" dirty="0"/>
          </a:p>
        </p:txBody>
      </p:sp>
      <p:sp>
        <p:nvSpPr>
          <p:cNvPr id="78" name="TextBox 77"/>
          <p:cNvSpPr txBox="1"/>
          <p:nvPr/>
        </p:nvSpPr>
        <p:spPr>
          <a:xfrm>
            <a:off x="2321" y="1220915"/>
            <a:ext cx="6756857" cy="369332"/>
          </a:xfrm>
          <a:prstGeom prst="rect">
            <a:avLst/>
          </a:prstGeom>
          <a:noFill/>
        </p:spPr>
        <p:txBody>
          <a:bodyPr wrap="square" rtlCol="0">
            <a:spAutoFit/>
          </a:bodyPr>
          <a:lstStyle/>
          <a:p>
            <a:r>
              <a:rPr lang="en-US" altLang="zh-CN" b="1" dirty="0" smtClean="0"/>
              <a:t> Communication between </a:t>
            </a:r>
            <a:r>
              <a:rPr lang="en-US" altLang="zh-CN" b="1" dirty="0" err="1"/>
              <a:t>Arduino</a:t>
            </a:r>
            <a:r>
              <a:rPr lang="en-US" altLang="zh-CN" b="1" dirty="0"/>
              <a:t> </a:t>
            </a:r>
            <a:r>
              <a:rPr lang="en-US" altLang="zh-CN" b="1" dirty="0" smtClean="0"/>
              <a:t>Nano and Computer via UART </a:t>
            </a:r>
            <a:endParaRPr lang="zh-CN" altLang="en-US" b="1" dirty="0"/>
          </a:p>
        </p:txBody>
      </p:sp>
      <p:sp>
        <p:nvSpPr>
          <p:cNvPr id="2" name="矩形 1"/>
          <p:cNvSpPr/>
          <p:nvPr/>
        </p:nvSpPr>
        <p:spPr>
          <a:xfrm>
            <a:off x="4374357" y="6004452"/>
            <a:ext cx="4769643" cy="307777"/>
          </a:xfrm>
          <a:prstGeom prst="rect">
            <a:avLst/>
          </a:prstGeom>
        </p:spPr>
        <p:txBody>
          <a:bodyPr wrap="square">
            <a:spAutoFit/>
          </a:bodyPr>
          <a:lstStyle/>
          <a:p>
            <a:r>
              <a:rPr lang="en-US" altLang="zh-CN" sz="1400" b="1" i="1" dirty="0" smtClean="0"/>
              <a:t>Learn more: https</a:t>
            </a:r>
            <a:r>
              <a:rPr lang="en-US" altLang="zh-CN" sz="1400" b="1" i="1" dirty="0"/>
              <a:t>://www.arduino.cc/en/Tutorial/HomePage</a:t>
            </a:r>
            <a:endParaRPr lang="zh-CN" altLang="en-US" sz="1400" b="1" i="1" dirty="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6" r="3349"/>
          <a:stretch/>
        </p:blipFill>
        <p:spPr bwMode="auto">
          <a:xfrm>
            <a:off x="6641640" y="1258534"/>
            <a:ext cx="2490788" cy="144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50" y="2129523"/>
            <a:ext cx="6671625" cy="373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756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altLang="zh-CN" dirty="0"/>
              <a:t>mingchuan.zhou@in.tum.de</a:t>
            </a:r>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13</a:t>
            </a:fld>
            <a:endParaRPr lang="en-US" dirty="0"/>
          </a:p>
        </p:txBody>
      </p:sp>
      <p:sp>
        <p:nvSpPr>
          <p:cNvPr id="6" name="标题 5"/>
          <p:cNvSpPr>
            <a:spLocks noGrp="1"/>
          </p:cNvSpPr>
          <p:nvPr>
            <p:ph type="title"/>
          </p:nvPr>
        </p:nvSpPr>
        <p:spPr/>
        <p:txBody>
          <a:bodyPr>
            <a:normAutofit/>
          </a:bodyPr>
          <a:lstStyle/>
          <a:p>
            <a:r>
              <a:rPr lang="en-US" altLang="zh-CN" sz="4000" dirty="0"/>
              <a:t>Practice </a:t>
            </a:r>
            <a:r>
              <a:rPr lang="en-US" altLang="zh-CN" sz="4000" dirty="0" smtClean="0"/>
              <a:t>Two</a:t>
            </a:r>
            <a:endParaRPr lang="zh-CN" alt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187" y="1295400"/>
            <a:ext cx="27526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2321" y="1220915"/>
            <a:ext cx="6756857" cy="369332"/>
          </a:xfrm>
          <a:prstGeom prst="rect">
            <a:avLst/>
          </a:prstGeom>
          <a:noFill/>
        </p:spPr>
        <p:txBody>
          <a:bodyPr wrap="square" rtlCol="0">
            <a:spAutoFit/>
          </a:bodyPr>
          <a:lstStyle/>
          <a:p>
            <a:r>
              <a:rPr lang="en-US" altLang="zh-CN" b="1" dirty="0" smtClean="0"/>
              <a:t> Communication between </a:t>
            </a:r>
            <a:r>
              <a:rPr lang="en-US" altLang="zh-CN" b="1" dirty="0" err="1"/>
              <a:t>Arduino</a:t>
            </a:r>
            <a:r>
              <a:rPr lang="en-US" altLang="zh-CN" b="1" dirty="0"/>
              <a:t> </a:t>
            </a:r>
            <a:r>
              <a:rPr lang="en-US" altLang="zh-CN" b="1" dirty="0" smtClean="0"/>
              <a:t>Nanos via I</a:t>
            </a:r>
            <a:r>
              <a:rPr lang="en-US" altLang="zh-CN" b="1" baseline="30000" dirty="0" smtClean="0"/>
              <a:t>2</a:t>
            </a:r>
            <a:r>
              <a:rPr lang="en-US" altLang="zh-CN" b="1" dirty="0" smtClean="0"/>
              <a:t>C </a:t>
            </a:r>
            <a:endParaRPr lang="zh-CN" altLang="en-US" b="1" dirty="0"/>
          </a:p>
        </p:txBody>
      </p:sp>
      <p:sp>
        <p:nvSpPr>
          <p:cNvPr id="45" name="矩形 44"/>
          <p:cNvSpPr/>
          <p:nvPr/>
        </p:nvSpPr>
        <p:spPr>
          <a:xfrm>
            <a:off x="152400" y="1752600"/>
            <a:ext cx="6097932" cy="707886"/>
          </a:xfrm>
          <a:prstGeom prst="rect">
            <a:avLst/>
          </a:prstGeom>
        </p:spPr>
        <p:txBody>
          <a:bodyPr wrap="square">
            <a:spAutoFit/>
          </a:bodyPr>
          <a:lstStyle/>
          <a:p>
            <a:r>
              <a:rPr lang="en-US" altLang="zh-CN" sz="2000" b="1" dirty="0" smtClean="0"/>
              <a:t>Request Current Angle Data from the slave (every salve has a angle data for each joint) __Code for master</a:t>
            </a:r>
            <a:endParaRPr lang="zh-CN" altLang="en-US" sz="2000" b="1" dirty="0"/>
          </a:p>
        </p:txBody>
      </p:sp>
      <p:sp>
        <p:nvSpPr>
          <p:cNvPr id="2" name="矩形 1"/>
          <p:cNvSpPr/>
          <p:nvPr/>
        </p:nvSpPr>
        <p:spPr>
          <a:xfrm>
            <a:off x="634836" y="2362200"/>
            <a:ext cx="8813964" cy="3693319"/>
          </a:xfrm>
          <a:prstGeom prst="rect">
            <a:avLst/>
          </a:prstGeom>
        </p:spPr>
        <p:txBody>
          <a:bodyPr wrap="square">
            <a:spAutoFit/>
          </a:bodyPr>
          <a:lstStyle/>
          <a:p>
            <a:r>
              <a:rPr lang="en-US" altLang="zh-CN" dirty="0"/>
              <a:t>#include &lt;</a:t>
            </a:r>
            <a:r>
              <a:rPr lang="en-US" altLang="zh-CN" dirty="0" err="1"/>
              <a:t>Wire.h</a:t>
            </a:r>
            <a:r>
              <a:rPr lang="en-US" altLang="zh-CN" dirty="0" smtClean="0"/>
              <a:t>&gt;</a:t>
            </a:r>
            <a:endParaRPr lang="en-US" altLang="zh-CN" dirty="0"/>
          </a:p>
          <a:p>
            <a:r>
              <a:rPr lang="en-US" altLang="zh-CN" dirty="0"/>
              <a:t>void setup() {</a:t>
            </a:r>
          </a:p>
          <a:p>
            <a:r>
              <a:rPr lang="en-US" altLang="zh-CN" dirty="0"/>
              <a:t>  </a:t>
            </a:r>
            <a:r>
              <a:rPr lang="en-US" altLang="zh-CN" dirty="0" err="1"/>
              <a:t>Wire.begin</a:t>
            </a:r>
            <a:r>
              <a:rPr lang="en-US" altLang="zh-CN" dirty="0"/>
              <a:t>();        // join i2c bus (address optional for master)</a:t>
            </a:r>
          </a:p>
          <a:p>
            <a:r>
              <a:rPr lang="en-US" altLang="zh-CN" dirty="0"/>
              <a:t>  </a:t>
            </a:r>
            <a:r>
              <a:rPr lang="en-US" altLang="zh-CN" dirty="0" err="1"/>
              <a:t>Serial.begin</a:t>
            </a:r>
            <a:r>
              <a:rPr lang="en-US" altLang="zh-CN" dirty="0"/>
              <a:t>(9600);  // start serial for output</a:t>
            </a:r>
          </a:p>
          <a:p>
            <a:r>
              <a:rPr lang="en-US" altLang="zh-CN" dirty="0" smtClean="0"/>
              <a:t>}</a:t>
            </a:r>
            <a:endParaRPr lang="en-US" altLang="zh-CN" dirty="0"/>
          </a:p>
          <a:p>
            <a:r>
              <a:rPr lang="en-US" altLang="zh-CN" dirty="0"/>
              <a:t>void loop() {</a:t>
            </a:r>
          </a:p>
          <a:p>
            <a:r>
              <a:rPr lang="en-US" altLang="zh-CN" dirty="0"/>
              <a:t>  </a:t>
            </a:r>
            <a:r>
              <a:rPr lang="en-US" altLang="zh-CN" dirty="0" err="1"/>
              <a:t>Wire.requestFrom</a:t>
            </a:r>
            <a:r>
              <a:rPr lang="en-US" altLang="zh-CN" dirty="0"/>
              <a:t>(8, 1);    // request 1 bytes</a:t>
            </a:r>
            <a:r>
              <a:rPr lang="zh-CN" altLang="en-US" dirty="0"/>
              <a:t>（</a:t>
            </a:r>
            <a:r>
              <a:rPr lang="en-US" altLang="zh-CN" dirty="0"/>
              <a:t>current angle</a:t>
            </a:r>
            <a:r>
              <a:rPr lang="zh-CN" altLang="en-US" dirty="0"/>
              <a:t>） </a:t>
            </a:r>
            <a:r>
              <a:rPr lang="en-US" altLang="zh-CN" dirty="0"/>
              <a:t>from slave device #</a:t>
            </a:r>
            <a:r>
              <a:rPr lang="en-US" altLang="zh-CN" dirty="0" smtClean="0"/>
              <a:t>8</a:t>
            </a:r>
            <a:endParaRPr lang="en-US" altLang="zh-CN" dirty="0"/>
          </a:p>
          <a:p>
            <a:r>
              <a:rPr lang="en-US" altLang="zh-CN" dirty="0"/>
              <a:t>  while (</a:t>
            </a:r>
            <a:r>
              <a:rPr lang="en-US" altLang="zh-CN" dirty="0" err="1"/>
              <a:t>Wire.available</a:t>
            </a:r>
            <a:r>
              <a:rPr lang="en-US" altLang="zh-CN" dirty="0"/>
              <a:t>()) { // slave may send less than requested</a:t>
            </a:r>
          </a:p>
          <a:p>
            <a:r>
              <a:rPr lang="en-US" altLang="zh-CN" dirty="0" smtClean="0"/>
              <a:t>    </a:t>
            </a:r>
            <a:r>
              <a:rPr lang="en-US" altLang="zh-CN" dirty="0" smtClean="0"/>
              <a:t>b</a:t>
            </a:r>
            <a:r>
              <a:rPr lang="en-US" altLang="zh-CN" dirty="0" smtClean="0"/>
              <a:t>yte c </a:t>
            </a:r>
            <a:r>
              <a:rPr lang="en-US" altLang="zh-CN" dirty="0"/>
              <a:t>= </a:t>
            </a:r>
            <a:r>
              <a:rPr lang="en-US" altLang="zh-CN" dirty="0" err="1"/>
              <a:t>Wire.read</a:t>
            </a:r>
            <a:r>
              <a:rPr lang="en-US" altLang="zh-CN" dirty="0"/>
              <a:t>(); // receive a byte as character</a:t>
            </a:r>
          </a:p>
          <a:p>
            <a:r>
              <a:rPr lang="en-US" altLang="zh-CN" dirty="0"/>
              <a:t>    </a:t>
            </a:r>
            <a:r>
              <a:rPr lang="en-US" altLang="zh-CN" dirty="0" err="1"/>
              <a:t>Serial.println</a:t>
            </a:r>
            <a:r>
              <a:rPr lang="en-US" altLang="zh-CN" dirty="0"/>
              <a:t>(c);         // print the character</a:t>
            </a:r>
          </a:p>
          <a:p>
            <a:r>
              <a:rPr lang="en-US" altLang="zh-CN" dirty="0"/>
              <a:t>  </a:t>
            </a:r>
            <a:r>
              <a:rPr lang="en-US" altLang="zh-CN" dirty="0" smtClean="0"/>
              <a:t>}</a:t>
            </a:r>
            <a:endParaRPr lang="en-US" altLang="zh-CN" dirty="0"/>
          </a:p>
          <a:p>
            <a:r>
              <a:rPr lang="en-US" altLang="zh-CN" dirty="0"/>
              <a:t>  delay(500);</a:t>
            </a:r>
          </a:p>
          <a:p>
            <a:r>
              <a:rPr lang="en-US" altLang="zh-CN" dirty="0"/>
              <a:t>}</a:t>
            </a:r>
            <a:endParaRPr lang="zh-CN" altLang="en-US" dirty="0"/>
          </a:p>
        </p:txBody>
      </p:sp>
      <p:sp>
        <p:nvSpPr>
          <p:cNvPr id="7" name="矩形 6"/>
          <p:cNvSpPr/>
          <p:nvPr/>
        </p:nvSpPr>
        <p:spPr>
          <a:xfrm>
            <a:off x="6858965" y="4578192"/>
            <a:ext cx="2285035" cy="1754326"/>
          </a:xfrm>
          <a:prstGeom prst="rect">
            <a:avLst/>
          </a:prstGeom>
        </p:spPr>
        <p:txBody>
          <a:bodyPr wrap="square">
            <a:spAutoFit/>
          </a:bodyPr>
          <a:lstStyle/>
          <a:p>
            <a:r>
              <a:rPr lang="en-US" altLang="zh-CN" dirty="0" smtClean="0">
                <a:solidFill>
                  <a:srgbClr val="FF0000"/>
                </a:solidFill>
              </a:rPr>
              <a:t>NOTE</a:t>
            </a:r>
            <a:r>
              <a:rPr lang="zh-CN" altLang="en-US" dirty="0" smtClean="0">
                <a:solidFill>
                  <a:srgbClr val="FF0000"/>
                </a:solidFill>
              </a:rPr>
              <a:t>：</a:t>
            </a:r>
            <a:endParaRPr lang="en-US" altLang="zh-CN" dirty="0" smtClean="0">
              <a:solidFill>
                <a:srgbClr val="FF0000"/>
              </a:solidFill>
            </a:endParaRPr>
          </a:p>
          <a:p>
            <a:pPr algn="just"/>
            <a:r>
              <a:rPr lang="en-US" altLang="zh-CN" dirty="0">
                <a:solidFill>
                  <a:srgbClr val="FF0000"/>
                </a:solidFill>
              </a:rPr>
              <a:t>T</a:t>
            </a:r>
            <a:r>
              <a:rPr lang="en-US" altLang="zh-CN" dirty="0" smtClean="0">
                <a:solidFill>
                  <a:srgbClr val="FF0000"/>
                </a:solidFill>
              </a:rPr>
              <a:t>he addresses from 0 to 7 are not used because are reserved so the first address that can be used is 8.</a:t>
            </a:r>
            <a:endParaRPr lang="zh-CN" altLang="en-US" dirty="0">
              <a:solidFill>
                <a:srgbClr val="FF0000"/>
              </a:solidFill>
            </a:endParaRPr>
          </a:p>
        </p:txBody>
      </p:sp>
      <p:pic>
        <p:nvPicPr>
          <p:cNvPr id="1026" name="Picture 2" descr="http://www.iconpng.com/png/desktop-icons/warn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5874" y="4435044"/>
            <a:ext cx="457515" cy="45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507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altLang="zh-CN" dirty="0"/>
              <a:t>mingchuan.zhou@in.tum.de</a:t>
            </a:r>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14</a:t>
            </a:fld>
            <a:endParaRPr lang="en-US" dirty="0"/>
          </a:p>
        </p:txBody>
      </p:sp>
      <p:sp>
        <p:nvSpPr>
          <p:cNvPr id="6" name="标题 5"/>
          <p:cNvSpPr>
            <a:spLocks noGrp="1"/>
          </p:cNvSpPr>
          <p:nvPr>
            <p:ph type="title"/>
          </p:nvPr>
        </p:nvSpPr>
        <p:spPr/>
        <p:txBody>
          <a:bodyPr>
            <a:normAutofit/>
          </a:bodyPr>
          <a:lstStyle/>
          <a:p>
            <a:r>
              <a:rPr lang="en-US" altLang="zh-CN" sz="4000" dirty="0"/>
              <a:t>Practice </a:t>
            </a:r>
            <a:r>
              <a:rPr lang="en-US" altLang="zh-CN" sz="4000" dirty="0" smtClean="0"/>
              <a:t>Two</a:t>
            </a:r>
            <a:endParaRPr lang="zh-CN" alt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4187" y="1295400"/>
            <a:ext cx="2752651"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2321" y="1220915"/>
            <a:ext cx="6756857" cy="369332"/>
          </a:xfrm>
          <a:prstGeom prst="rect">
            <a:avLst/>
          </a:prstGeom>
          <a:noFill/>
        </p:spPr>
        <p:txBody>
          <a:bodyPr wrap="square" rtlCol="0">
            <a:spAutoFit/>
          </a:bodyPr>
          <a:lstStyle/>
          <a:p>
            <a:r>
              <a:rPr lang="en-US" altLang="zh-CN" b="1" dirty="0" smtClean="0"/>
              <a:t> Communication between </a:t>
            </a:r>
            <a:r>
              <a:rPr lang="en-US" altLang="zh-CN" b="1" dirty="0" err="1"/>
              <a:t>Arduino</a:t>
            </a:r>
            <a:r>
              <a:rPr lang="en-US" altLang="zh-CN" b="1" dirty="0"/>
              <a:t> </a:t>
            </a:r>
            <a:r>
              <a:rPr lang="en-US" altLang="zh-CN" b="1" dirty="0" smtClean="0"/>
              <a:t>Nanos via I</a:t>
            </a:r>
            <a:r>
              <a:rPr lang="en-US" altLang="zh-CN" b="1" baseline="30000" dirty="0" smtClean="0"/>
              <a:t>2</a:t>
            </a:r>
            <a:r>
              <a:rPr lang="en-US" altLang="zh-CN" b="1" dirty="0" smtClean="0"/>
              <a:t>C </a:t>
            </a:r>
            <a:endParaRPr lang="zh-CN" altLang="en-US" b="1" dirty="0"/>
          </a:p>
        </p:txBody>
      </p:sp>
      <p:sp>
        <p:nvSpPr>
          <p:cNvPr id="45" name="矩形 44"/>
          <p:cNvSpPr/>
          <p:nvPr/>
        </p:nvSpPr>
        <p:spPr>
          <a:xfrm>
            <a:off x="152400" y="1752600"/>
            <a:ext cx="6097932" cy="707886"/>
          </a:xfrm>
          <a:prstGeom prst="rect">
            <a:avLst/>
          </a:prstGeom>
        </p:spPr>
        <p:txBody>
          <a:bodyPr wrap="square">
            <a:spAutoFit/>
          </a:bodyPr>
          <a:lstStyle/>
          <a:p>
            <a:r>
              <a:rPr lang="en-US" altLang="zh-CN" sz="2000" b="1" dirty="0" smtClean="0"/>
              <a:t>Request Current Angle Data from the slave (every salve has a angle data for each joint)___code for slave</a:t>
            </a:r>
            <a:endParaRPr lang="zh-CN" altLang="en-US" sz="2000" b="1" dirty="0"/>
          </a:p>
        </p:txBody>
      </p:sp>
      <p:sp>
        <p:nvSpPr>
          <p:cNvPr id="7" name="矩形 6"/>
          <p:cNvSpPr/>
          <p:nvPr/>
        </p:nvSpPr>
        <p:spPr>
          <a:xfrm>
            <a:off x="380999" y="2425761"/>
            <a:ext cx="8984517" cy="4247317"/>
          </a:xfrm>
          <a:prstGeom prst="rect">
            <a:avLst/>
          </a:prstGeom>
        </p:spPr>
        <p:txBody>
          <a:bodyPr wrap="square">
            <a:spAutoFit/>
          </a:bodyPr>
          <a:lstStyle/>
          <a:p>
            <a:r>
              <a:rPr lang="en-US" altLang="zh-CN" dirty="0"/>
              <a:t>#include &lt;</a:t>
            </a:r>
            <a:r>
              <a:rPr lang="en-US" altLang="zh-CN" dirty="0" err="1"/>
              <a:t>Wire.h</a:t>
            </a:r>
            <a:r>
              <a:rPr lang="en-US" altLang="zh-CN" dirty="0"/>
              <a:t>&gt;</a:t>
            </a:r>
          </a:p>
          <a:p>
            <a:r>
              <a:rPr lang="en-US" altLang="zh-CN" dirty="0"/>
              <a:t>byte </a:t>
            </a:r>
            <a:r>
              <a:rPr lang="en-US" altLang="zh-CN" dirty="0" err="1"/>
              <a:t>buf</a:t>
            </a:r>
            <a:r>
              <a:rPr lang="en-US" altLang="zh-CN" dirty="0"/>
              <a:t>[3] = {12,10,18};  //speed, current angle, target angle</a:t>
            </a:r>
          </a:p>
          <a:p>
            <a:r>
              <a:rPr lang="en-US" altLang="zh-CN" dirty="0"/>
              <a:t>byte </a:t>
            </a:r>
            <a:r>
              <a:rPr lang="en-US" altLang="zh-CN" dirty="0" err="1"/>
              <a:t>adrress</a:t>
            </a:r>
            <a:r>
              <a:rPr lang="en-US" altLang="zh-CN" dirty="0"/>
              <a:t> = 8;</a:t>
            </a:r>
          </a:p>
          <a:p>
            <a:r>
              <a:rPr lang="en-US" altLang="zh-CN" dirty="0"/>
              <a:t>void setup() {</a:t>
            </a:r>
          </a:p>
          <a:p>
            <a:r>
              <a:rPr lang="en-US" altLang="zh-CN" dirty="0"/>
              <a:t>  </a:t>
            </a:r>
            <a:r>
              <a:rPr lang="en-US" altLang="zh-CN" dirty="0" err="1"/>
              <a:t>Wire.begin</a:t>
            </a:r>
            <a:r>
              <a:rPr lang="en-US" altLang="zh-CN" dirty="0"/>
              <a:t>(</a:t>
            </a:r>
            <a:r>
              <a:rPr lang="en-US" altLang="zh-CN" dirty="0" err="1"/>
              <a:t>adrress</a:t>
            </a:r>
            <a:r>
              <a:rPr lang="en-US" altLang="zh-CN" dirty="0"/>
              <a:t>);                // join i2c bus with address #8</a:t>
            </a:r>
          </a:p>
          <a:p>
            <a:r>
              <a:rPr lang="en-US" altLang="zh-CN" dirty="0"/>
              <a:t>  </a:t>
            </a:r>
            <a:r>
              <a:rPr lang="en-US" altLang="zh-CN" dirty="0" err="1"/>
              <a:t>Wire.onRequest</a:t>
            </a:r>
            <a:r>
              <a:rPr lang="en-US" altLang="zh-CN" dirty="0"/>
              <a:t>(</a:t>
            </a:r>
            <a:r>
              <a:rPr lang="en-US" altLang="zh-CN" dirty="0" err="1"/>
              <a:t>requestEvent</a:t>
            </a:r>
            <a:r>
              <a:rPr lang="en-US" altLang="zh-CN" dirty="0"/>
              <a:t>); // register event</a:t>
            </a:r>
          </a:p>
          <a:p>
            <a:r>
              <a:rPr lang="en-US" altLang="zh-CN" dirty="0" smtClean="0"/>
              <a:t>}</a:t>
            </a:r>
            <a:endParaRPr lang="en-US" altLang="zh-CN" dirty="0"/>
          </a:p>
          <a:p>
            <a:r>
              <a:rPr lang="en-US" altLang="zh-CN" dirty="0"/>
              <a:t>void loop() {</a:t>
            </a:r>
          </a:p>
          <a:p>
            <a:r>
              <a:rPr lang="en-US" altLang="zh-CN" dirty="0"/>
              <a:t>  delay(100);</a:t>
            </a:r>
          </a:p>
          <a:p>
            <a:r>
              <a:rPr lang="en-US" altLang="zh-CN" dirty="0" smtClean="0"/>
              <a:t>}</a:t>
            </a:r>
            <a:endParaRPr lang="en-US" altLang="zh-CN" dirty="0"/>
          </a:p>
          <a:p>
            <a:r>
              <a:rPr lang="en-US" altLang="zh-CN" dirty="0"/>
              <a:t>// function that executes whenever data is requested by master</a:t>
            </a:r>
          </a:p>
          <a:p>
            <a:r>
              <a:rPr lang="en-US" altLang="zh-CN" dirty="0"/>
              <a:t>// this function is registered as an event, see setup()</a:t>
            </a:r>
          </a:p>
          <a:p>
            <a:r>
              <a:rPr lang="en-US" altLang="zh-CN" dirty="0"/>
              <a:t>void </a:t>
            </a:r>
            <a:r>
              <a:rPr lang="en-US" altLang="zh-CN" dirty="0" err="1"/>
              <a:t>requestEvent</a:t>
            </a:r>
            <a:r>
              <a:rPr lang="en-US" altLang="zh-CN" dirty="0"/>
              <a:t>() {</a:t>
            </a:r>
          </a:p>
          <a:p>
            <a:r>
              <a:rPr lang="en-US" altLang="zh-CN" dirty="0"/>
              <a:t>  </a:t>
            </a:r>
            <a:r>
              <a:rPr lang="en-US" altLang="zh-CN" dirty="0" err="1"/>
              <a:t>Wire.write</a:t>
            </a:r>
            <a:r>
              <a:rPr lang="en-US" altLang="zh-CN" dirty="0"/>
              <a:t>(</a:t>
            </a:r>
            <a:r>
              <a:rPr lang="en-US" altLang="zh-CN" dirty="0" err="1"/>
              <a:t>buf</a:t>
            </a:r>
            <a:r>
              <a:rPr lang="en-US" altLang="zh-CN" dirty="0"/>
              <a:t>[2]); // respond with message of 6 </a:t>
            </a:r>
            <a:r>
              <a:rPr lang="en-US" altLang="zh-CN" dirty="0" smtClean="0"/>
              <a:t>bytes// </a:t>
            </a:r>
            <a:r>
              <a:rPr lang="en-US" altLang="zh-CN" dirty="0"/>
              <a:t>as expected by master</a:t>
            </a:r>
          </a:p>
          <a:p>
            <a:r>
              <a:rPr lang="en-US" altLang="zh-CN" dirty="0"/>
              <a:t>}</a:t>
            </a:r>
            <a:endParaRPr lang="zh-CN" altLang="en-US" dirty="0"/>
          </a:p>
        </p:txBody>
      </p:sp>
    </p:spTree>
    <p:extLst>
      <p:ext uri="{BB962C8B-B14F-4D97-AF65-F5344CB8AC3E}">
        <p14:creationId xmlns:p14="http://schemas.microsoft.com/office/powerpoint/2010/main" val="4133153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19200"/>
            <a:ext cx="8458200" cy="5029200"/>
          </a:xfrm>
        </p:spPr>
        <p:txBody>
          <a:bodyPr/>
          <a:lstStyle/>
          <a:p>
            <a:pPr>
              <a:buFont typeface="Wingdings" pitchFamily="2" charset="2"/>
              <a:buChar char="u"/>
            </a:pPr>
            <a:r>
              <a:rPr lang="en-US" altLang="zh-CN" dirty="0" smtClean="0"/>
              <a:t>Add as many slaves as you can to the I</a:t>
            </a:r>
            <a:r>
              <a:rPr lang="en-US" altLang="zh-CN" baseline="30000" dirty="0" smtClean="0"/>
              <a:t>2</a:t>
            </a:r>
            <a:r>
              <a:rPr lang="en-US" altLang="zh-CN" dirty="0" smtClean="0"/>
              <a:t>C bus and send the angle data in each slave to the computer</a:t>
            </a:r>
          </a:p>
          <a:p>
            <a:pPr>
              <a:buFont typeface="Wingdings" pitchFamily="2" charset="2"/>
              <a:buChar char="u"/>
            </a:pPr>
            <a:r>
              <a:rPr lang="en-US" altLang="zh-CN" dirty="0" smtClean="0"/>
              <a:t>Change the direction and speed of the rotation of the servo connected with the slave via UART</a:t>
            </a:r>
          </a:p>
          <a:p>
            <a:pPr marL="0" indent="0">
              <a:buNone/>
            </a:pPr>
            <a:endParaRPr lang="en-US" altLang="zh-CN" dirty="0" smtClean="0"/>
          </a:p>
          <a:p>
            <a:pPr marL="0" indent="0">
              <a:buNone/>
            </a:pPr>
            <a:endParaRPr lang="en-US" altLang="zh-CN" dirty="0" smtClean="0"/>
          </a:p>
        </p:txBody>
      </p:sp>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altLang="zh-CN" dirty="0"/>
              <a:t>mingchuan.zhou@in.tum.de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15</a:t>
            </a:fld>
            <a:endParaRPr lang="en-US" dirty="0"/>
          </a:p>
        </p:txBody>
      </p:sp>
      <p:sp>
        <p:nvSpPr>
          <p:cNvPr id="6" name="标题 5"/>
          <p:cNvSpPr>
            <a:spLocks noGrp="1"/>
          </p:cNvSpPr>
          <p:nvPr>
            <p:ph type="title"/>
          </p:nvPr>
        </p:nvSpPr>
        <p:spPr/>
        <p:txBody>
          <a:bodyPr/>
          <a:lstStyle/>
          <a:p>
            <a:r>
              <a:rPr lang="en-US" altLang="zh-CN" dirty="0" smtClean="0"/>
              <a:t>Your Practice </a:t>
            </a:r>
            <a:endParaRPr lang="zh-CN" altLang="en-US" dirty="0"/>
          </a:p>
        </p:txBody>
      </p:sp>
      <p:sp>
        <p:nvSpPr>
          <p:cNvPr id="7" name="矩形 6"/>
          <p:cNvSpPr/>
          <p:nvPr/>
        </p:nvSpPr>
        <p:spPr>
          <a:xfrm>
            <a:off x="4386805" y="5629964"/>
            <a:ext cx="4741762" cy="646331"/>
          </a:xfrm>
          <a:prstGeom prst="rect">
            <a:avLst/>
          </a:prstGeom>
        </p:spPr>
        <p:txBody>
          <a:bodyPr wrap="square">
            <a:spAutoFit/>
          </a:bodyPr>
          <a:lstStyle/>
          <a:p>
            <a:r>
              <a:rPr lang="en-US" altLang="zh-CN" b="1" i="1" dirty="0"/>
              <a:t>Learn </a:t>
            </a:r>
            <a:r>
              <a:rPr lang="en-US" altLang="zh-CN" b="1" i="1" dirty="0" smtClean="0"/>
              <a:t>more about how to write data to slave : https://</a:t>
            </a:r>
            <a:r>
              <a:rPr lang="en-US" altLang="zh-CN" b="1" i="1" dirty="0"/>
              <a:t>www.arduino.cc/en/Reference/Wire</a:t>
            </a:r>
            <a:endParaRPr lang="zh-CN" altLang="en-US" b="1" i="1" dirty="0"/>
          </a:p>
        </p:txBody>
      </p:sp>
      <p:sp>
        <p:nvSpPr>
          <p:cNvPr id="9" name="矩形 8"/>
          <p:cNvSpPr/>
          <p:nvPr/>
        </p:nvSpPr>
        <p:spPr>
          <a:xfrm>
            <a:off x="762000" y="4402876"/>
            <a:ext cx="8382000" cy="1477328"/>
          </a:xfrm>
          <a:prstGeom prst="rect">
            <a:avLst/>
          </a:prstGeom>
        </p:spPr>
        <p:txBody>
          <a:bodyPr wrap="square">
            <a:spAutoFit/>
          </a:bodyPr>
          <a:lstStyle/>
          <a:p>
            <a:pPr marL="285750" indent="-285750">
              <a:buFont typeface="Wingdings" pitchFamily="2" charset="2"/>
              <a:buChar char="u"/>
            </a:pPr>
            <a:r>
              <a:rPr lang="en-US" altLang="zh-CN" b="1" i="1" dirty="0" smtClean="0"/>
              <a:t>DXXSXXAXXXDXXSXXAXXX….message send from computer with an </a:t>
            </a:r>
            <a:r>
              <a:rPr lang="en-US" altLang="zh-CN" b="1" i="1" dirty="0" err="1" smtClean="0"/>
              <a:t>endline</a:t>
            </a:r>
            <a:r>
              <a:rPr lang="en-US" altLang="zh-CN" b="1" i="1" dirty="0" smtClean="0"/>
              <a:t> marker</a:t>
            </a:r>
          </a:p>
          <a:p>
            <a:pPr marL="285750" indent="-285750">
              <a:buFont typeface="Wingdings" pitchFamily="2" charset="2"/>
              <a:buChar char="u"/>
            </a:pPr>
            <a:r>
              <a:rPr lang="en-US" altLang="zh-CN" b="1" i="1" dirty="0" smtClean="0"/>
              <a:t>Change the String to number based on ASCII</a:t>
            </a:r>
          </a:p>
          <a:p>
            <a:pPr marL="285750" indent="-285750">
              <a:buFont typeface="Wingdings" pitchFamily="2" charset="2"/>
              <a:buChar char="u"/>
            </a:pPr>
            <a:r>
              <a:rPr lang="en-US" altLang="zh-CN" b="1" i="1" dirty="0" smtClean="0"/>
              <a:t>Using for(</a:t>
            </a:r>
            <a:r>
              <a:rPr lang="en-US" altLang="zh-CN" b="1" i="1" dirty="0" err="1" smtClean="0"/>
              <a:t>int</a:t>
            </a:r>
            <a:r>
              <a:rPr lang="en-US" altLang="zh-CN" b="1" i="1" dirty="0" smtClean="0"/>
              <a:t> I = 0; i &lt; count; i++) to analysis the </a:t>
            </a:r>
            <a:r>
              <a:rPr lang="en-US" altLang="zh-CN" b="1" i="1" dirty="0" err="1" smtClean="0"/>
              <a:t>commandline</a:t>
            </a:r>
            <a:endParaRPr lang="en-US" altLang="zh-CN" b="1" i="1" dirty="0" smtClean="0"/>
          </a:p>
          <a:p>
            <a:pPr marL="285750" indent="-285750">
              <a:buFont typeface="Wingdings" pitchFamily="2" charset="2"/>
              <a:buChar char="u"/>
            </a:pPr>
            <a:r>
              <a:rPr lang="en-US" altLang="zh-CN" b="1" i="1" dirty="0" smtClean="0"/>
              <a:t>Recommend D9 as your motor driving pin</a:t>
            </a:r>
          </a:p>
          <a:p>
            <a:pPr marL="285750" indent="-285750">
              <a:buFont typeface="Wingdings" pitchFamily="2" charset="2"/>
              <a:buChar char="u"/>
            </a:pPr>
            <a:endParaRPr lang="zh-CN" altLang="en-US" b="1" i="1" dirty="0"/>
          </a:p>
        </p:txBody>
      </p:sp>
      <p:grpSp>
        <p:nvGrpSpPr>
          <p:cNvPr id="8" name="组合 7"/>
          <p:cNvGrpSpPr/>
          <p:nvPr/>
        </p:nvGrpSpPr>
        <p:grpSpPr>
          <a:xfrm>
            <a:off x="787556" y="3921590"/>
            <a:ext cx="3331097" cy="481286"/>
            <a:chOff x="961181" y="3921590"/>
            <a:chExt cx="3331097" cy="481286"/>
          </a:xfrm>
        </p:grpSpPr>
        <p:pic>
          <p:nvPicPr>
            <p:cNvPr id="1026" name="Picture 2" descr="Light Bulb Clip 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000" r="16000" b="14286"/>
            <a:stretch/>
          </p:blipFill>
          <p:spPr bwMode="auto">
            <a:xfrm>
              <a:off x="961181" y="3921590"/>
              <a:ext cx="363638" cy="48128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1341216" y="3977567"/>
              <a:ext cx="2951062" cy="369332"/>
            </a:xfrm>
            <a:prstGeom prst="rect">
              <a:avLst/>
            </a:prstGeom>
          </p:spPr>
          <p:txBody>
            <a:bodyPr wrap="square">
              <a:spAutoFit/>
            </a:bodyPr>
            <a:lstStyle/>
            <a:p>
              <a:r>
                <a:rPr lang="en-US" altLang="zh-CN" b="1" i="1" dirty="0" smtClean="0"/>
                <a:t>Tips:</a:t>
              </a:r>
              <a:endParaRPr lang="zh-CN" altLang="en-US" b="1" i="1" dirty="0"/>
            </a:p>
          </p:txBody>
        </p:sp>
      </p:grpSp>
    </p:spTree>
    <p:extLst>
      <p:ext uri="{BB962C8B-B14F-4D97-AF65-F5344CB8AC3E}">
        <p14:creationId xmlns:p14="http://schemas.microsoft.com/office/powerpoint/2010/main" val="349873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2</a:t>
            </a:fld>
            <a:endParaRPr lang="en-US" dirty="0"/>
          </a:p>
        </p:txBody>
      </p:sp>
      <p:sp>
        <p:nvSpPr>
          <p:cNvPr id="6" name="标题 5"/>
          <p:cNvSpPr>
            <a:spLocks noGrp="1"/>
          </p:cNvSpPr>
          <p:nvPr>
            <p:ph type="title"/>
          </p:nvPr>
        </p:nvSpPr>
        <p:spPr/>
        <p:txBody>
          <a:bodyPr/>
          <a:lstStyle/>
          <a:p>
            <a:r>
              <a:rPr lang="en-US" altLang="zh-CN" dirty="0" smtClean="0"/>
              <a:t>Background</a:t>
            </a:r>
            <a:endParaRPr lang="zh-CN" altLang="en-US" dirty="0"/>
          </a:p>
        </p:txBody>
      </p:sp>
      <p:pic>
        <p:nvPicPr>
          <p:cNvPr id="1026" name="Picture 2" descr="D:\蛇形机器人\ARDUINO_NANO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667000"/>
            <a:ext cx="1508956" cy="12003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蛇形机器人\Tatung-einstein-comp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2541" y="1063831"/>
            <a:ext cx="2057400" cy="182039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rot="1307192">
            <a:off x="687914" y="4243571"/>
            <a:ext cx="2124197" cy="1200394"/>
            <a:chOff x="106778" y="4267200"/>
            <a:chExt cx="2124197" cy="1200394"/>
          </a:xfrm>
        </p:grpSpPr>
        <p:pic>
          <p:nvPicPr>
            <p:cNvPr id="10" name="Picture 2" descr="D:\蛇形机器人\ARDUINO_NANO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122" y="4267200"/>
              <a:ext cx="1508956" cy="120039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06778" y="4267200"/>
              <a:ext cx="1828800" cy="12003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935578" y="4719698"/>
              <a:ext cx="295397" cy="295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462847" y="4583323"/>
            <a:ext cx="2419594" cy="1200394"/>
            <a:chOff x="-188619" y="4267200"/>
            <a:chExt cx="2419594" cy="1200394"/>
          </a:xfrm>
        </p:grpSpPr>
        <p:pic>
          <p:nvPicPr>
            <p:cNvPr id="19" name="Picture 2" descr="D:\蛇形机器人\ARDUINO_NANO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122" y="4267200"/>
              <a:ext cx="1508956" cy="1200394"/>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106778" y="4267200"/>
              <a:ext cx="1828800" cy="12003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935578" y="4719698"/>
              <a:ext cx="295397" cy="295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88619" y="4719697"/>
              <a:ext cx="295397" cy="295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4587044" y="4583323"/>
            <a:ext cx="2419594" cy="1200394"/>
            <a:chOff x="-188619" y="4267200"/>
            <a:chExt cx="2419594" cy="1200394"/>
          </a:xfrm>
        </p:grpSpPr>
        <p:pic>
          <p:nvPicPr>
            <p:cNvPr id="24" name="Picture 2" descr="D:\蛇形机器人\ARDUINO_NANO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122" y="4267200"/>
              <a:ext cx="1508956" cy="1200394"/>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106778" y="4267200"/>
              <a:ext cx="1828800" cy="12003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35578" y="4719698"/>
              <a:ext cx="295397" cy="295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88619" y="4719697"/>
              <a:ext cx="295397" cy="295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rot="20409186">
            <a:off x="6652292" y="4222731"/>
            <a:ext cx="2419594" cy="1200394"/>
            <a:chOff x="-188619" y="4267200"/>
            <a:chExt cx="2419594" cy="1200394"/>
          </a:xfrm>
        </p:grpSpPr>
        <p:pic>
          <p:nvPicPr>
            <p:cNvPr id="29" name="Picture 2" descr="D:\蛇形机器人\ARDUINO_NANO_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122" y="4267200"/>
              <a:ext cx="1508956" cy="1200394"/>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106778" y="4267200"/>
              <a:ext cx="1828800" cy="120039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935578" y="4719698"/>
              <a:ext cx="295397" cy="295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88619" y="4719697"/>
              <a:ext cx="295397" cy="2953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8" name="Picture 4" descr="D:\蛇形机器人\sake_head.png"/>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b="50000"/>
          <a:stretch/>
        </p:blipFill>
        <p:spPr bwMode="auto">
          <a:xfrm flipH="1">
            <a:off x="1606655" y="1590247"/>
            <a:ext cx="1880421" cy="141536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rot="20893010">
            <a:off x="3932248" y="1754638"/>
            <a:ext cx="1610542" cy="369332"/>
          </a:xfrm>
          <a:prstGeom prst="rect">
            <a:avLst/>
          </a:prstGeom>
          <a:noFill/>
        </p:spPr>
        <p:txBody>
          <a:bodyPr wrap="square" rtlCol="0">
            <a:spAutoFit/>
          </a:bodyPr>
          <a:lstStyle/>
          <a:p>
            <a:r>
              <a:rPr lang="en-US" altLang="zh-CN" b="1" dirty="0" smtClean="0"/>
              <a:t>UART</a:t>
            </a:r>
            <a:endParaRPr lang="zh-CN" altLang="en-US" b="1" dirty="0"/>
          </a:p>
        </p:txBody>
      </p:sp>
      <p:sp>
        <p:nvSpPr>
          <p:cNvPr id="39" name="等于号 38"/>
          <p:cNvSpPr/>
          <p:nvPr/>
        </p:nvSpPr>
        <p:spPr>
          <a:xfrm>
            <a:off x="1447800" y="3236032"/>
            <a:ext cx="7224232" cy="466099"/>
          </a:xfrm>
          <a:prstGeom prst="mathEqua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虚尾箭头 39"/>
          <p:cNvSpPr/>
          <p:nvPr/>
        </p:nvSpPr>
        <p:spPr>
          <a:xfrm>
            <a:off x="8088777" y="3134180"/>
            <a:ext cx="809943" cy="669801"/>
          </a:xfrm>
          <a:prstGeom prst="striped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p:nvPr/>
        </p:nvCxnSpPr>
        <p:spPr>
          <a:xfrm>
            <a:off x="2407132" y="3382544"/>
            <a:ext cx="0" cy="1079792"/>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507821" y="3555574"/>
            <a:ext cx="0" cy="993024"/>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3598386" y="3390313"/>
            <a:ext cx="100689" cy="1193010"/>
            <a:chOff x="3386387" y="3390313"/>
            <a:chExt cx="100689" cy="1193010"/>
          </a:xfrm>
        </p:grpSpPr>
        <p:cxnSp>
          <p:nvCxnSpPr>
            <p:cNvPr id="54" name="直接连接符 53"/>
            <p:cNvCxnSpPr/>
            <p:nvPr/>
          </p:nvCxnSpPr>
          <p:spPr>
            <a:xfrm>
              <a:off x="3386387" y="3390313"/>
              <a:ext cx="0" cy="1193010"/>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487076" y="3563343"/>
              <a:ext cx="0" cy="1019980"/>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5751222" y="3377729"/>
            <a:ext cx="100689" cy="1193010"/>
            <a:chOff x="3386387" y="3390313"/>
            <a:chExt cx="100689" cy="1193010"/>
          </a:xfrm>
        </p:grpSpPr>
        <p:cxnSp>
          <p:nvCxnSpPr>
            <p:cNvPr id="60" name="直接连接符 59"/>
            <p:cNvCxnSpPr/>
            <p:nvPr/>
          </p:nvCxnSpPr>
          <p:spPr>
            <a:xfrm>
              <a:off x="3386387" y="3390313"/>
              <a:ext cx="0" cy="1193010"/>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487076" y="3563343"/>
              <a:ext cx="0" cy="1019980"/>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grpSp>
      <p:cxnSp>
        <p:nvCxnSpPr>
          <p:cNvPr id="63" name="直接连接符 62"/>
          <p:cNvCxnSpPr/>
          <p:nvPr/>
        </p:nvCxnSpPr>
        <p:spPr>
          <a:xfrm>
            <a:off x="7315200" y="3376351"/>
            <a:ext cx="0" cy="1029600"/>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7415889" y="3549381"/>
            <a:ext cx="0" cy="794019"/>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840034" y="2866700"/>
            <a:ext cx="1610542" cy="369332"/>
          </a:xfrm>
          <a:prstGeom prst="rect">
            <a:avLst/>
          </a:prstGeom>
          <a:noFill/>
        </p:spPr>
        <p:txBody>
          <a:bodyPr wrap="square" rtlCol="0">
            <a:spAutoFit/>
          </a:bodyPr>
          <a:lstStyle/>
          <a:p>
            <a:r>
              <a:rPr lang="en-US" altLang="zh-CN" b="1" dirty="0" smtClean="0"/>
              <a:t>I</a:t>
            </a:r>
            <a:r>
              <a:rPr lang="en-US" altLang="zh-CN" b="1" baseline="30000" dirty="0" smtClean="0"/>
              <a:t>2</a:t>
            </a:r>
            <a:r>
              <a:rPr lang="en-US" altLang="zh-CN" b="1" dirty="0" smtClean="0"/>
              <a:t>C</a:t>
            </a:r>
            <a:endParaRPr lang="zh-CN" altLang="en-US" b="1" dirty="0"/>
          </a:p>
        </p:txBody>
      </p:sp>
      <p:sp>
        <p:nvSpPr>
          <p:cNvPr id="72" name="TextBox 71"/>
          <p:cNvSpPr txBox="1"/>
          <p:nvPr/>
        </p:nvSpPr>
        <p:spPr>
          <a:xfrm>
            <a:off x="7688477" y="1667588"/>
            <a:ext cx="1610542" cy="369332"/>
          </a:xfrm>
          <a:prstGeom prst="rect">
            <a:avLst/>
          </a:prstGeom>
          <a:noFill/>
        </p:spPr>
        <p:txBody>
          <a:bodyPr wrap="square" rtlCol="0">
            <a:spAutoFit/>
          </a:bodyPr>
          <a:lstStyle/>
          <a:p>
            <a:r>
              <a:rPr lang="en-US" altLang="zh-CN" b="1" dirty="0" smtClean="0"/>
              <a:t>Computer</a:t>
            </a:r>
            <a:endParaRPr lang="zh-CN" altLang="en-US" b="1" dirty="0"/>
          </a:p>
        </p:txBody>
      </p:sp>
      <p:sp>
        <p:nvSpPr>
          <p:cNvPr id="73" name="TextBox 72"/>
          <p:cNvSpPr txBox="1"/>
          <p:nvPr/>
        </p:nvSpPr>
        <p:spPr>
          <a:xfrm>
            <a:off x="779199" y="2514671"/>
            <a:ext cx="1610542" cy="369332"/>
          </a:xfrm>
          <a:prstGeom prst="rect">
            <a:avLst/>
          </a:prstGeom>
          <a:noFill/>
        </p:spPr>
        <p:txBody>
          <a:bodyPr wrap="square" rtlCol="0">
            <a:spAutoFit/>
          </a:bodyPr>
          <a:lstStyle/>
          <a:p>
            <a:r>
              <a:rPr lang="en-US" altLang="zh-CN" b="1" dirty="0" smtClean="0"/>
              <a:t>Master</a:t>
            </a:r>
            <a:endParaRPr lang="zh-CN" altLang="en-US" b="1" dirty="0"/>
          </a:p>
        </p:txBody>
      </p:sp>
      <p:sp>
        <p:nvSpPr>
          <p:cNvPr id="74" name="TextBox 73"/>
          <p:cNvSpPr txBox="1"/>
          <p:nvPr/>
        </p:nvSpPr>
        <p:spPr>
          <a:xfrm>
            <a:off x="863607" y="5599051"/>
            <a:ext cx="1610542" cy="369332"/>
          </a:xfrm>
          <a:prstGeom prst="rect">
            <a:avLst/>
          </a:prstGeom>
          <a:noFill/>
        </p:spPr>
        <p:txBody>
          <a:bodyPr wrap="square" rtlCol="0">
            <a:spAutoFit/>
          </a:bodyPr>
          <a:lstStyle/>
          <a:p>
            <a:r>
              <a:rPr lang="en-US" altLang="zh-CN" b="1" dirty="0" smtClean="0"/>
              <a:t>Slave_1</a:t>
            </a:r>
            <a:endParaRPr lang="zh-CN" altLang="en-US" b="1" dirty="0"/>
          </a:p>
        </p:txBody>
      </p:sp>
      <p:sp>
        <p:nvSpPr>
          <p:cNvPr id="75" name="TextBox 74"/>
          <p:cNvSpPr txBox="1"/>
          <p:nvPr/>
        </p:nvSpPr>
        <p:spPr>
          <a:xfrm>
            <a:off x="3384846" y="5867400"/>
            <a:ext cx="1610542" cy="369332"/>
          </a:xfrm>
          <a:prstGeom prst="rect">
            <a:avLst/>
          </a:prstGeom>
          <a:noFill/>
        </p:spPr>
        <p:txBody>
          <a:bodyPr wrap="square" rtlCol="0">
            <a:spAutoFit/>
          </a:bodyPr>
          <a:lstStyle/>
          <a:p>
            <a:r>
              <a:rPr lang="en-US" altLang="zh-CN" b="1" dirty="0" smtClean="0"/>
              <a:t>Slave_2</a:t>
            </a:r>
            <a:endParaRPr lang="zh-CN" altLang="en-US" b="1" dirty="0"/>
          </a:p>
        </p:txBody>
      </p:sp>
      <p:sp>
        <p:nvSpPr>
          <p:cNvPr id="76" name="TextBox 75"/>
          <p:cNvSpPr txBox="1"/>
          <p:nvPr/>
        </p:nvSpPr>
        <p:spPr>
          <a:xfrm>
            <a:off x="5441604" y="5876952"/>
            <a:ext cx="1610542" cy="369332"/>
          </a:xfrm>
          <a:prstGeom prst="rect">
            <a:avLst/>
          </a:prstGeom>
          <a:noFill/>
        </p:spPr>
        <p:txBody>
          <a:bodyPr wrap="square" rtlCol="0">
            <a:spAutoFit/>
          </a:bodyPr>
          <a:lstStyle/>
          <a:p>
            <a:r>
              <a:rPr lang="en-US" altLang="zh-CN" b="1" dirty="0" smtClean="0"/>
              <a:t>Slave_3</a:t>
            </a:r>
            <a:endParaRPr lang="zh-CN" altLang="en-US" b="1" dirty="0"/>
          </a:p>
        </p:txBody>
      </p:sp>
      <p:sp>
        <p:nvSpPr>
          <p:cNvPr id="77" name="TextBox 76"/>
          <p:cNvSpPr txBox="1"/>
          <p:nvPr/>
        </p:nvSpPr>
        <p:spPr>
          <a:xfrm>
            <a:off x="7833327" y="5614952"/>
            <a:ext cx="1610542" cy="369332"/>
          </a:xfrm>
          <a:prstGeom prst="rect">
            <a:avLst/>
          </a:prstGeom>
          <a:noFill/>
        </p:spPr>
        <p:txBody>
          <a:bodyPr wrap="square" rtlCol="0">
            <a:spAutoFit/>
          </a:bodyPr>
          <a:lstStyle/>
          <a:p>
            <a:r>
              <a:rPr lang="en-US" altLang="zh-CN" b="1" dirty="0" smtClean="0"/>
              <a:t>Slave_4</a:t>
            </a:r>
            <a:endParaRPr lang="zh-CN" altLang="en-US" b="1" dirty="0"/>
          </a:p>
        </p:txBody>
      </p:sp>
      <p:sp>
        <p:nvSpPr>
          <p:cNvPr id="78" name="TextBox 77"/>
          <p:cNvSpPr txBox="1"/>
          <p:nvPr/>
        </p:nvSpPr>
        <p:spPr>
          <a:xfrm>
            <a:off x="2321" y="1220915"/>
            <a:ext cx="4394223" cy="369332"/>
          </a:xfrm>
          <a:prstGeom prst="rect">
            <a:avLst/>
          </a:prstGeom>
          <a:noFill/>
        </p:spPr>
        <p:txBody>
          <a:bodyPr wrap="square" rtlCol="0">
            <a:spAutoFit/>
          </a:bodyPr>
          <a:lstStyle/>
          <a:p>
            <a:r>
              <a:rPr lang="en-US" altLang="zh-CN" b="1" dirty="0" smtClean="0"/>
              <a:t>Communication Design in Our Snake Robot</a:t>
            </a:r>
            <a:endParaRPr lang="zh-CN" altLang="en-US" b="1" dirty="0"/>
          </a:p>
        </p:txBody>
      </p:sp>
      <p:grpSp>
        <p:nvGrpSpPr>
          <p:cNvPr id="68" name="组合 67"/>
          <p:cNvGrpSpPr/>
          <p:nvPr/>
        </p:nvGrpSpPr>
        <p:grpSpPr>
          <a:xfrm>
            <a:off x="2812899" y="1747823"/>
            <a:ext cx="3206901" cy="1069121"/>
            <a:chOff x="2666113" y="1794123"/>
            <a:chExt cx="3206901" cy="1069121"/>
          </a:xfrm>
        </p:grpSpPr>
        <p:sp>
          <p:nvSpPr>
            <p:cNvPr id="79" name="等于号 78"/>
            <p:cNvSpPr/>
            <p:nvPr/>
          </p:nvSpPr>
          <p:spPr>
            <a:xfrm rot="20870773">
              <a:off x="2894177" y="2159448"/>
              <a:ext cx="2692715" cy="349258"/>
            </a:xfrm>
            <a:prstGeom prst="mathEqua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虚尾箭头 79"/>
            <p:cNvSpPr/>
            <p:nvPr/>
          </p:nvSpPr>
          <p:spPr>
            <a:xfrm rot="20837071">
              <a:off x="5324996" y="1794123"/>
              <a:ext cx="548018" cy="485595"/>
            </a:xfrm>
            <a:prstGeom prst="striped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虚尾箭头 80"/>
            <p:cNvSpPr/>
            <p:nvPr/>
          </p:nvSpPr>
          <p:spPr>
            <a:xfrm rot="10005124">
              <a:off x="2666113" y="2377649"/>
              <a:ext cx="548018" cy="485595"/>
            </a:xfrm>
            <a:prstGeom prst="striped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31830" y="5907664"/>
            <a:ext cx="3185359" cy="338554"/>
          </a:xfrm>
          <a:prstGeom prst="rect">
            <a:avLst/>
          </a:prstGeom>
        </p:spPr>
        <p:txBody>
          <a:bodyPr wrap="none">
            <a:spAutoFit/>
          </a:bodyPr>
          <a:lstStyle/>
          <a:p>
            <a:r>
              <a:rPr lang="en-US" altLang="zh-CN" sz="1600" b="1" dirty="0" smtClean="0"/>
              <a:t>[Speed</a:t>
            </a:r>
            <a:r>
              <a:rPr lang="en-US" altLang="zh-CN" sz="1600" b="1" dirty="0"/>
              <a:t>, </a:t>
            </a:r>
            <a:r>
              <a:rPr lang="en-US" altLang="zh-CN" sz="1600" b="1" dirty="0" err="1" smtClean="0"/>
              <a:t>CurrentAngle</a:t>
            </a:r>
            <a:r>
              <a:rPr lang="en-US" altLang="zh-CN" sz="1600" b="1" dirty="0"/>
              <a:t>, </a:t>
            </a:r>
            <a:r>
              <a:rPr lang="en-US" altLang="zh-CN" sz="1600" b="1" dirty="0" err="1" smtClean="0"/>
              <a:t>TargetAngle</a:t>
            </a:r>
            <a:r>
              <a:rPr lang="en-US" altLang="zh-CN" sz="1600" b="1" dirty="0" smtClean="0"/>
              <a:t>]</a:t>
            </a:r>
            <a:endParaRPr lang="zh-CN" altLang="en-US" sz="1600" b="1" dirty="0"/>
          </a:p>
        </p:txBody>
      </p:sp>
      <p:pic>
        <p:nvPicPr>
          <p:cNvPr id="2050" name="Picture 2" descr="https://lh6.googleusercontent.com/-OgZKOloy6m0/T5ZgP980PvI/AAAAAAAAAJY/nCbTOsNszeo/w337-h337/Havells+Flange+Mo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7192" y="5035821"/>
            <a:ext cx="301052" cy="30105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lh6.googleusercontent.com/-OgZKOloy6m0/T5ZgP980PvI/AAAAAAAAAJY/nCbTOsNszeo/w337-h337/Havells+Flange+Mo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7044" y="5035821"/>
            <a:ext cx="301052" cy="30105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https://lh6.googleusercontent.com/-OgZKOloy6m0/T5ZgP980PvI/AAAAAAAAAJY/nCbTOsNszeo/w337-h337/Havells+Flange+Mo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1241" y="5030165"/>
            <a:ext cx="301052" cy="30105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接连接符 10"/>
          <p:cNvCxnSpPr>
            <a:endCxn id="2050" idx="2"/>
          </p:cNvCxnSpPr>
          <p:nvPr/>
        </p:nvCxnSpPr>
        <p:spPr>
          <a:xfrm flipV="1">
            <a:off x="2423356" y="5336873"/>
            <a:ext cx="184362" cy="631510"/>
          </a:xfrm>
          <a:prstGeom prst="line">
            <a:avLst/>
          </a:prstGeom>
          <a:ln w="25400">
            <a:solidFill>
              <a:schemeClr val="tx1"/>
            </a:solidFill>
            <a:head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87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3</a:t>
            </a:fld>
            <a:endParaRPr lang="en-US" dirty="0"/>
          </a:p>
        </p:txBody>
      </p:sp>
      <p:sp>
        <p:nvSpPr>
          <p:cNvPr id="6" name="标题 5"/>
          <p:cNvSpPr>
            <a:spLocks noGrp="1"/>
          </p:cNvSpPr>
          <p:nvPr>
            <p:ph type="title"/>
          </p:nvPr>
        </p:nvSpPr>
        <p:spPr/>
        <p:txBody>
          <a:bodyPr/>
          <a:lstStyle/>
          <a:p>
            <a:r>
              <a:rPr lang="en-US" altLang="zh-CN" dirty="0" smtClean="0"/>
              <a:t>Background</a:t>
            </a:r>
            <a:endParaRPr lang="zh-CN" altLang="en-US" dirty="0"/>
          </a:p>
        </p:txBody>
      </p:sp>
      <p:sp>
        <p:nvSpPr>
          <p:cNvPr id="78" name="TextBox 77"/>
          <p:cNvSpPr txBox="1"/>
          <p:nvPr/>
        </p:nvSpPr>
        <p:spPr>
          <a:xfrm>
            <a:off x="2321" y="1220915"/>
            <a:ext cx="4394223" cy="369332"/>
          </a:xfrm>
          <a:prstGeom prst="rect">
            <a:avLst/>
          </a:prstGeom>
          <a:noFill/>
        </p:spPr>
        <p:txBody>
          <a:bodyPr wrap="square" rtlCol="0">
            <a:spAutoFit/>
          </a:bodyPr>
          <a:lstStyle/>
          <a:p>
            <a:r>
              <a:rPr lang="en-US" altLang="zh-CN" b="1" dirty="0" smtClean="0"/>
              <a:t>Communication Overview</a:t>
            </a:r>
            <a:endParaRPr lang="zh-CN" altLang="en-US" b="1" dirty="0"/>
          </a:p>
        </p:txBody>
      </p:sp>
      <p:sp>
        <p:nvSpPr>
          <p:cNvPr id="2" name="矩形 1"/>
          <p:cNvSpPr/>
          <p:nvPr/>
        </p:nvSpPr>
        <p:spPr>
          <a:xfrm>
            <a:off x="1084241" y="4345236"/>
            <a:ext cx="2457532" cy="369332"/>
          </a:xfrm>
          <a:prstGeom prst="rect">
            <a:avLst/>
          </a:prstGeom>
        </p:spPr>
        <p:txBody>
          <a:bodyPr wrap="none">
            <a:spAutoFit/>
          </a:bodyPr>
          <a:lstStyle/>
          <a:p>
            <a:r>
              <a:rPr lang="en-US" altLang="zh-CN" b="1" dirty="0" smtClean="0"/>
              <a:t>Parallel </a:t>
            </a:r>
            <a:r>
              <a:rPr lang="en-US" altLang="zh-CN" b="1" dirty="0"/>
              <a:t>C</a:t>
            </a:r>
            <a:r>
              <a:rPr lang="en-US" altLang="zh-CN" b="1" dirty="0" smtClean="0"/>
              <a:t>ommunication</a:t>
            </a:r>
            <a:endParaRPr lang="zh-CN" altLang="en-US" dirty="0"/>
          </a:p>
        </p:txBody>
      </p:sp>
      <p:pic>
        <p:nvPicPr>
          <p:cNvPr id="2050" name="Picture 2" descr="https://upload.wikimedia.org/wikipedia/commons/a/a6/Parallel_and_Serial_Transmission.gif"/>
          <p:cNvPicPr>
            <a:picLocks noChangeAspect="1" noChangeArrowheads="1"/>
          </p:cNvPicPr>
          <p:nvPr/>
        </p:nvPicPr>
        <p:blipFill rotWithShape="1">
          <a:blip r:embed="rId3">
            <a:extLst>
              <a:ext uri="{28A0092B-C50C-407E-A947-70E740481C1C}">
                <a14:useLocalDpi xmlns:a14="http://schemas.microsoft.com/office/drawing/2010/main" val="0"/>
              </a:ext>
            </a:extLst>
          </a:blip>
          <a:srcRect b="44009"/>
          <a:stretch/>
        </p:blipFill>
        <p:spPr bwMode="auto">
          <a:xfrm>
            <a:off x="103207" y="1600200"/>
            <a:ext cx="4419600" cy="264578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upload.wikimedia.org/wikipedia/commons/a/a6/Parallel_and_Serial_Transmission.gif"/>
          <p:cNvPicPr>
            <a:picLocks noChangeAspect="1" noChangeArrowheads="1"/>
          </p:cNvPicPr>
          <p:nvPr/>
        </p:nvPicPr>
        <p:blipFill rotWithShape="1">
          <a:blip r:embed="rId3">
            <a:extLst>
              <a:ext uri="{28A0092B-C50C-407E-A947-70E740481C1C}">
                <a14:useLocalDpi xmlns:a14="http://schemas.microsoft.com/office/drawing/2010/main" val="0"/>
              </a:ext>
            </a:extLst>
          </a:blip>
          <a:srcRect t="56845"/>
          <a:stretch/>
        </p:blipFill>
        <p:spPr bwMode="auto">
          <a:xfrm>
            <a:off x="4549814" y="1981200"/>
            <a:ext cx="4419600" cy="2039241"/>
          </a:xfrm>
          <a:prstGeom prst="rect">
            <a:avLst/>
          </a:prstGeom>
          <a:noFill/>
          <a:extLst>
            <a:ext uri="{909E8E84-426E-40DD-AFC4-6F175D3DCCD1}">
              <a14:hiddenFill xmlns:a14="http://schemas.microsoft.com/office/drawing/2010/main">
                <a:solidFill>
                  <a:srgbClr val="FFFFFF"/>
                </a:solidFill>
              </a14:hiddenFill>
            </a:ext>
          </a:extLst>
        </p:spPr>
      </p:pic>
      <p:sp>
        <p:nvSpPr>
          <p:cNvPr id="57" name="矩形 56"/>
          <p:cNvSpPr/>
          <p:nvPr/>
        </p:nvSpPr>
        <p:spPr>
          <a:xfrm>
            <a:off x="5618244" y="4345236"/>
            <a:ext cx="2282741" cy="369332"/>
          </a:xfrm>
          <a:prstGeom prst="rect">
            <a:avLst/>
          </a:prstGeom>
        </p:spPr>
        <p:txBody>
          <a:bodyPr wrap="none">
            <a:spAutoFit/>
          </a:bodyPr>
          <a:lstStyle/>
          <a:p>
            <a:r>
              <a:rPr lang="en-US" altLang="zh-CN" b="1" dirty="0" smtClean="0"/>
              <a:t>Serial Communication</a:t>
            </a:r>
            <a:endParaRPr lang="zh-CN" altLang="en-US" dirty="0"/>
          </a:p>
        </p:txBody>
      </p:sp>
      <p:sp>
        <p:nvSpPr>
          <p:cNvPr id="58" name="矩形 57"/>
          <p:cNvSpPr/>
          <p:nvPr/>
        </p:nvSpPr>
        <p:spPr>
          <a:xfrm>
            <a:off x="103207" y="4807803"/>
            <a:ext cx="7441909" cy="830997"/>
          </a:xfrm>
          <a:prstGeom prst="rect">
            <a:avLst/>
          </a:prstGeom>
        </p:spPr>
        <p:txBody>
          <a:bodyPr wrap="none">
            <a:spAutoFit/>
          </a:bodyPr>
          <a:lstStyle/>
          <a:p>
            <a:pPr marL="342900" indent="-342900">
              <a:buFont typeface="Wingdings" pitchFamily="2" charset="2"/>
              <a:buChar char="u"/>
            </a:pPr>
            <a:r>
              <a:rPr lang="en-US" altLang="zh-CN" sz="2400" b="1" dirty="0" smtClean="0"/>
              <a:t>Parallel Communication is used in PCI, ATA, et. </a:t>
            </a:r>
            <a:r>
              <a:rPr lang="en-US" altLang="zh-CN" sz="2400" b="1" dirty="0"/>
              <a:t>a</a:t>
            </a:r>
            <a:r>
              <a:rPr lang="en-US" altLang="zh-CN" sz="2400" b="1" dirty="0" smtClean="0"/>
              <a:t>l.</a:t>
            </a:r>
          </a:p>
          <a:p>
            <a:pPr marL="342900" indent="-342900">
              <a:buFont typeface="Wingdings" pitchFamily="2" charset="2"/>
              <a:buChar char="u"/>
            </a:pPr>
            <a:r>
              <a:rPr lang="en-US" altLang="zh-CN" sz="2400" b="1" dirty="0" smtClean="0"/>
              <a:t>Serial Communication is  used in Ethernet, USB, et. </a:t>
            </a:r>
            <a:r>
              <a:rPr lang="en-US" altLang="zh-CN" sz="2400" b="1" dirty="0"/>
              <a:t>a</a:t>
            </a:r>
            <a:r>
              <a:rPr lang="en-US" altLang="zh-CN" sz="2400" b="1" dirty="0" smtClean="0"/>
              <a:t>l. </a:t>
            </a:r>
          </a:p>
        </p:txBody>
      </p:sp>
      <p:pic>
        <p:nvPicPr>
          <p:cNvPr id="2052" name="Picture 4" descr="https://encrypted-tbn2.gstatic.com/images?q=tbn:ANd9GcS8eIa_3Qc5flKe-2yPV1l_t3XyKPi1gknrEmpJGSWoaiXdOp7T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5816201"/>
            <a:ext cx="438150" cy="41719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777234" y="5816201"/>
            <a:ext cx="7221559" cy="369332"/>
          </a:xfrm>
          <a:prstGeom prst="rect">
            <a:avLst/>
          </a:prstGeom>
        </p:spPr>
        <p:txBody>
          <a:bodyPr wrap="square">
            <a:spAutoFit/>
          </a:bodyPr>
          <a:lstStyle/>
          <a:p>
            <a:r>
              <a:rPr lang="en-US" altLang="zh-CN" b="1" dirty="0" smtClean="0"/>
              <a:t>What are the characteristics of both two kinds of communication methods? </a:t>
            </a:r>
            <a:endParaRPr lang="en-US" altLang="zh-CN" b="1" dirty="0"/>
          </a:p>
        </p:txBody>
      </p:sp>
    </p:spTree>
    <p:extLst>
      <p:ext uri="{BB962C8B-B14F-4D97-AF65-F5344CB8AC3E}">
        <p14:creationId xmlns:p14="http://schemas.microsoft.com/office/powerpoint/2010/main" val="1069206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4</a:t>
            </a:fld>
            <a:endParaRPr lang="en-US" dirty="0"/>
          </a:p>
        </p:txBody>
      </p:sp>
      <p:sp>
        <p:nvSpPr>
          <p:cNvPr id="6" name="标题 5"/>
          <p:cNvSpPr>
            <a:spLocks noGrp="1"/>
          </p:cNvSpPr>
          <p:nvPr>
            <p:ph type="title"/>
          </p:nvPr>
        </p:nvSpPr>
        <p:spPr/>
        <p:txBody>
          <a:bodyPr/>
          <a:lstStyle/>
          <a:p>
            <a:r>
              <a:rPr lang="en-US" altLang="zh-CN" dirty="0" smtClean="0"/>
              <a:t>Background</a:t>
            </a:r>
            <a:endParaRPr lang="zh-CN" altLang="en-US" dirty="0"/>
          </a:p>
        </p:txBody>
      </p:sp>
      <p:sp>
        <p:nvSpPr>
          <p:cNvPr id="78" name="TextBox 77"/>
          <p:cNvSpPr txBox="1"/>
          <p:nvPr/>
        </p:nvSpPr>
        <p:spPr>
          <a:xfrm>
            <a:off x="2321" y="1220915"/>
            <a:ext cx="4394223" cy="369332"/>
          </a:xfrm>
          <a:prstGeom prst="rect">
            <a:avLst/>
          </a:prstGeom>
          <a:noFill/>
        </p:spPr>
        <p:txBody>
          <a:bodyPr wrap="square" rtlCol="0">
            <a:spAutoFit/>
          </a:bodyPr>
          <a:lstStyle/>
          <a:p>
            <a:r>
              <a:rPr lang="en-US" altLang="zh-CN" b="1" dirty="0" smtClean="0"/>
              <a:t>Serial Communication</a:t>
            </a:r>
            <a:endParaRPr lang="zh-CN" altLang="en-US" b="1" dirty="0"/>
          </a:p>
        </p:txBody>
      </p:sp>
      <p:sp>
        <p:nvSpPr>
          <p:cNvPr id="7" name="矩形 6"/>
          <p:cNvSpPr/>
          <p:nvPr/>
        </p:nvSpPr>
        <p:spPr>
          <a:xfrm>
            <a:off x="228600" y="1806714"/>
            <a:ext cx="5180905" cy="461665"/>
          </a:xfrm>
          <a:prstGeom prst="rect">
            <a:avLst/>
          </a:prstGeom>
        </p:spPr>
        <p:txBody>
          <a:bodyPr wrap="none">
            <a:spAutoFit/>
          </a:bodyPr>
          <a:lstStyle/>
          <a:p>
            <a:pPr marL="342900" indent="-342900">
              <a:buFont typeface="Wingdings" pitchFamily="2" charset="2"/>
              <a:buChar char="u"/>
            </a:pPr>
            <a:r>
              <a:rPr lang="en-US" altLang="zh-CN" sz="2400" b="1" dirty="0"/>
              <a:t>Asynchronous </a:t>
            </a:r>
            <a:r>
              <a:rPr lang="en-US" altLang="zh-CN" sz="2400" b="1" dirty="0" smtClean="0"/>
              <a:t>Serial Communication</a:t>
            </a:r>
            <a:endParaRPr lang="zh-CN" altLang="en-US" sz="2400" dirty="0"/>
          </a:p>
        </p:txBody>
      </p:sp>
      <p:sp>
        <p:nvSpPr>
          <p:cNvPr id="8" name="矩形 7"/>
          <p:cNvSpPr/>
          <p:nvPr/>
        </p:nvSpPr>
        <p:spPr>
          <a:xfrm>
            <a:off x="234387" y="3940314"/>
            <a:ext cx="5017720" cy="461665"/>
          </a:xfrm>
          <a:prstGeom prst="rect">
            <a:avLst/>
          </a:prstGeom>
        </p:spPr>
        <p:txBody>
          <a:bodyPr wrap="none">
            <a:spAutoFit/>
          </a:bodyPr>
          <a:lstStyle/>
          <a:p>
            <a:pPr marL="342900" indent="-342900">
              <a:buFont typeface="Wingdings" pitchFamily="2" charset="2"/>
              <a:buChar char="u"/>
            </a:pPr>
            <a:r>
              <a:rPr lang="en-US" altLang="zh-CN" sz="2400" b="1" dirty="0"/>
              <a:t>Synchronous </a:t>
            </a:r>
            <a:r>
              <a:rPr lang="en-US" altLang="zh-CN" sz="2400" b="1" dirty="0" smtClean="0"/>
              <a:t>Serial Communication</a:t>
            </a:r>
            <a:endParaRPr lang="en-US" altLang="zh-CN" sz="2400" b="1" dirty="0"/>
          </a:p>
        </p:txBody>
      </p:sp>
      <p:sp>
        <p:nvSpPr>
          <p:cNvPr id="9" name="矩形 8"/>
          <p:cNvSpPr/>
          <p:nvPr/>
        </p:nvSpPr>
        <p:spPr>
          <a:xfrm>
            <a:off x="228600" y="2372200"/>
            <a:ext cx="8610600" cy="1015663"/>
          </a:xfrm>
          <a:prstGeom prst="rect">
            <a:avLst/>
          </a:prstGeom>
        </p:spPr>
        <p:txBody>
          <a:bodyPr wrap="square">
            <a:spAutoFit/>
          </a:bodyPr>
          <a:lstStyle/>
          <a:p>
            <a:pPr algn="just"/>
            <a:r>
              <a:rPr lang="en-US" altLang="zh-CN" sz="2000" b="1" dirty="0"/>
              <a:t>Asynchronous serial communication is a form </a:t>
            </a:r>
            <a:r>
              <a:rPr lang="en-US" altLang="zh-CN" sz="2000" b="1" dirty="0" smtClean="0"/>
              <a:t>of serial communication</a:t>
            </a:r>
            <a:r>
              <a:rPr lang="en-US" altLang="zh-CN" sz="2000" b="1" dirty="0"/>
              <a:t> in which the communicating endpoints' interfaces are not continuously synchronized by a common clock signal.</a:t>
            </a:r>
            <a:endParaRPr lang="zh-CN" altLang="en-US" sz="2000" b="1" dirty="0"/>
          </a:p>
        </p:txBody>
      </p:sp>
      <p:sp>
        <p:nvSpPr>
          <p:cNvPr id="10" name="矩形 9"/>
          <p:cNvSpPr/>
          <p:nvPr/>
        </p:nvSpPr>
        <p:spPr>
          <a:xfrm>
            <a:off x="234387" y="4480614"/>
            <a:ext cx="8757213" cy="707886"/>
          </a:xfrm>
          <a:prstGeom prst="rect">
            <a:avLst/>
          </a:prstGeom>
        </p:spPr>
        <p:txBody>
          <a:bodyPr wrap="square">
            <a:spAutoFit/>
          </a:bodyPr>
          <a:lstStyle/>
          <a:p>
            <a:pPr algn="just"/>
            <a:r>
              <a:rPr lang="en-US" altLang="zh-CN" sz="2000" b="1" dirty="0"/>
              <a:t>Synchronous serial communication describes a serial communication protocol in which </a:t>
            </a:r>
            <a:r>
              <a:rPr lang="en-US" altLang="zh-CN" sz="2000" b="1" dirty="0" smtClean="0"/>
              <a:t>data </a:t>
            </a:r>
            <a:r>
              <a:rPr lang="en-US" altLang="zh-CN" sz="2000" b="1" dirty="0"/>
              <a:t>is sent in a continuous stream at a constant rate.</a:t>
            </a:r>
            <a:endParaRPr lang="zh-CN" altLang="en-US" sz="2000" b="1" dirty="0"/>
          </a:p>
        </p:txBody>
      </p:sp>
    </p:spTree>
    <p:extLst>
      <p:ext uri="{BB962C8B-B14F-4D97-AF65-F5344CB8AC3E}">
        <p14:creationId xmlns:p14="http://schemas.microsoft.com/office/powerpoint/2010/main" val="1168619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5</a:t>
            </a:fld>
            <a:endParaRPr lang="en-US" dirty="0"/>
          </a:p>
        </p:txBody>
      </p:sp>
      <p:sp>
        <p:nvSpPr>
          <p:cNvPr id="6" name="标题 5"/>
          <p:cNvSpPr>
            <a:spLocks noGrp="1"/>
          </p:cNvSpPr>
          <p:nvPr>
            <p:ph type="title"/>
          </p:nvPr>
        </p:nvSpPr>
        <p:spPr/>
        <p:txBody>
          <a:bodyPr/>
          <a:lstStyle/>
          <a:p>
            <a:r>
              <a:rPr lang="en-US" altLang="zh-CN" dirty="0" smtClean="0"/>
              <a:t>Background</a:t>
            </a:r>
            <a:endParaRPr lang="zh-CN" altLang="en-US" dirty="0"/>
          </a:p>
        </p:txBody>
      </p:sp>
      <p:sp>
        <p:nvSpPr>
          <p:cNvPr id="78" name="TextBox 77"/>
          <p:cNvSpPr txBox="1"/>
          <p:nvPr/>
        </p:nvSpPr>
        <p:spPr>
          <a:xfrm>
            <a:off x="2321" y="1220915"/>
            <a:ext cx="5407879" cy="369332"/>
          </a:xfrm>
          <a:prstGeom prst="rect">
            <a:avLst/>
          </a:prstGeom>
          <a:noFill/>
        </p:spPr>
        <p:txBody>
          <a:bodyPr wrap="square" rtlCol="0">
            <a:spAutoFit/>
          </a:bodyPr>
          <a:lstStyle/>
          <a:p>
            <a:r>
              <a:rPr lang="en-US" altLang="zh-CN" b="1" dirty="0"/>
              <a:t>Asynchronous Serial </a:t>
            </a:r>
            <a:r>
              <a:rPr lang="en-US" altLang="zh-CN" b="1" dirty="0" smtClean="0"/>
              <a:t>Communication——</a:t>
            </a:r>
            <a:r>
              <a:rPr lang="en-US" altLang="zh-CN" b="1" dirty="0"/>
              <a:t>UART</a:t>
            </a:r>
            <a:endParaRPr lang="zh-CN" altLang="en-US" dirty="0"/>
          </a:p>
        </p:txBody>
      </p:sp>
      <p:sp>
        <p:nvSpPr>
          <p:cNvPr id="2" name="矩形 1"/>
          <p:cNvSpPr/>
          <p:nvPr/>
        </p:nvSpPr>
        <p:spPr>
          <a:xfrm>
            <a:off x="152400" y="1752600"/>
            <a:ext cx="8991600" cy="707886"/>
          </a:xfrm>
          <a:prstGeom prst="rect">
            <a:avLst/>
          </a:prstGeom>
        </p:spPr>
        <p:txBody>
          <a:bodyPr wrap="square">
            <a:spAutoFit/>
          </a:bodyPr>
          <a:lstStyle/>
          <a:p>
            <a:r>
              <a:rPr lang="en-US" altLang="zh-CN" sz="2000" b="1" dirty="0"/>
              <a:t>UART, for Universal Asynchronous Receiver Transmitter, is one of the most used serial protocols. </a:t>
            </a:r>
            <a:endParaRPr lang="zh-CN" altLang="en-US" sz="2000" b="1" dirty="0"/>
          </a:p>
        </p:txBody>
      </p:sp>
      <p:sp>
        <p:nvSpPr>
          <p:cNvPr id="12" name="矩形 11"/>
          <p:cNvSpPr/>
          <p:nvPr/>
        </p:nvSpPr>
        <p:spPr>
          <a:xfrm>
            <a:off x="5791200" y="3232666"/>
            <a:ext cx="11430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696200" y="3232666"/>
            <a:ext cx="11430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362700" y="3461266"/>
            <a:ext cx="952500" cy="369332"/>
          </a:xfrm>
          <a:prstGeom prst="rect">
            <a:avLst/>
          </a:prstGeom>
          <a:noFill/>
        </p:spPr>
        <p:txBody>
          <a:bodyPr wrap="square" rtlCol="0">
            <a:spAutoFit/>
          </a:bodyPr>
          <a:lstStyle/>
          <a:p>
            <a:r>
              <a:rPr lang="en-US" altLang="zh-CN" b="1" dirty="0" smtClean="0"/>
              <a:t>TX</a:t>
            </a:r>
            <a:endParaRPr lang="zh-CN" altLang="en-US" b="1" dirty="0"/>
          </a:p>
        </p:txBody>
      </p:sp>
      <p:sp>
        <p:nvSpPr>
          <p:cNvPr id="16" name="TextBox 15"/>
          <p:cNvSpPr txBox="1"/>
          <p:nvPr/>
        </p:nvSpPr>
        <p:spPr>
          <a:xfrm>
            <a:off x="7718385" y="4223266"/>
            <a:ext cx="952500" cy="369332"/>
          </a:xfrm>
          <a:prstGeom prst="rect">
            <a:avLst/>
          </a:prstGeom>
          <a:noFill/>
        </p:spPr>
        <p:txBody>
          <a:bodyPr wrap="square" rtlCol="0">
            <a:spAutoFit/>
          </a:bodyPr>
          <a:lstStyle/>
          <a:p>
            <a:r>
              <a:rPr lang="en-US" altLang="zh-CN" b="1" dirty="0" smtClean="0"/>
              <a:t>TX</a:t>
            </a:r>
            <a:endParaRPr lang="zh-CN" altLang="en-US" b="1" dirty="0"/>
          </a:p>
        </p:txBody>
      </p:sp>
      <p:sp>
        <p:nvSpPr>
          <p:cNvPr id="17" name="TextBox 16"/>
          <p:cNvSpPr txBox="1"/>
          <p:nvPr/>
        </p:nvSpPr>
        <p:spPr>
          <a:xfrm>
            <a:off x="6362700" y="4223266"/>
            <a:ext cx="952500" cy="369332"/>
          </a:xfrm>
          <a:prstGeom prst="rect">
            <a:avLst/>
          </a:prstGeom>
          <a:noFill/>
        </p:spPr>
        <p:txBody>
          <a:bodyPr wrap="square" rtlCol="0">
            <a:spAutoFit/>
          </a:bodyPr>
          <a:lstStyle/>
          <a:p>
            <a:r>
              <a:rPr lang="en-US" altLang="zh-CN" b="1" dirty="0" smtClean="0"/>
              <a:t>RX</a:t>
            </a:r>
            <a:endParaRPr lang="zh-CN" altLang="en-US" b="1" dirty="0"/>
          </a:p>
        </p:txBody>
      </p:sp>
      <p:sp>
        <p:nvSpPr>
          <p:cNvPr id="18" name="TextBox 17"/>
          <p:cNvSpPr txBox="1"/>
          <p:nvPr/>
        </p:nvSpPr>
        <p:spPr>
          <a:xfrm>
            <a:off x="7718385" y="3461266"/>
            <a:ext cx="952500" cy="369332"/>
          </a:xfrm>
          <a:prstGeom prst="rect">
            <a:avLst/>
          </a:prstGeom>
          <a:noFill/>
        </p:spPr>
        <p:txBody>
          <a:bodyPr wrap="square" rtlCol="0">
            <a:spAutoFit/>
          </a:bodyPr>
          <a:lstStyle/>
          <a:p>
            <a:r>
              <a:rPr lang="en-US" altLang="zh-CN" b="1" dirty="0" smtClean="0"/>
              <a:t>RX</a:t>
            </a:r>
            <a:endParaRPr lang="zh-CN" altLang="en-US" b="1" dirty="0"/>
          </a:p>
        </p:txBody>
      </p:sp>
      <p:sp>
        <p:nvSpPr>
          <p:cNvPr id="19" name="TextBox 18"/>
          <p:cNvSpPr txBox="1"/>
          <p:nvPr/>
        </p:nvSpPr>
        <p:spPr>
          <a:xfrm>
            <a:off x="5907670" y="2785013"/>
            <a:ext cx="952500" cy="369332"/>
          </a:xfrm>
          <a:prstGeom prst="rect">
            <a:avLst/>
          </a:prstGeom>
          <a:noFill/>
        </p:spPr>
        <p:txBody>
          <a:bodyPr wrap="square" rtlCol="0">
            <a:spAutoFit/>
          </a:bodyPr>
          <a:lstStyle/>
          <a:p>
            <a:pPr algn="ctr"/>
            <a:r>
              <a:rPr lang="en-US" altLang="zh-CN" b="1" dirty="0" smtClean="0"/>
              <a:t>MCU1</a:t>
            </a:r>
            <a:endParaRPr lang="zh-CN" altLang="en-US" b="1" dirty="0"/>
          </a:p>
        </p:txBody>
      </p:sp>
      <p:sp>
        <p:nvSpPr>
          <p:cNvPr id="20" name="TextBox 19"/>
          <p:cNvSpPr txBox="1"/>
          <p:nvPr/>
        </p:nvSpPr>
        <p:spPr>
          <a:xfrm>
            <a:off x="7814358" y="2797552"/>
            <a:ext cx="952500" cy="369332"/>
          </a:xfrm>
          <a:prstGeom prst="rect">
            <a:avLst/>
          </a:prstGeom>
          <a:noFill/>
        </p:spPr>
        <p:txBody>
          <a:bodyPr wrap="square" rtlCol="0">
            <a:spAutoFit/>
          </a:bodyPr>
          <a:lstStyle/>
          <a:p>
            <a:pPr algn="ctr"/>
            <a:r>
              <a:rPr lang="en-US" altLang="zh-CN" b="1" dirty="0" smtClean="0"/>
              <a:t>MCU2</a:t>
            </a:r>
            <a:endParaRPr lang="zh-CN" altLang="en-US" b="1" dirty="0"/>
          </a:p>
        </p:txBody>
      </p:sp>
      <p:cxnSp>
        <p:nvCxnSpPr>
          <p:cNvPr id="69" name="直接箭头连接符 68"/>
          <p:cNvCxnSpPr/>
          <p:nvPr/>
        </p:nvCxnSpPr>
        <p:spPr>
          <a:xfrm>
            <a:off x="6934200" y="3645932"/>
            <a:ext cx="762000" cy="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6934200" y="4407932"/>
            <a:ext cx="762000" cy="0"/>
          </a:xfrm>
          <a:prstGeom prst="straightConnector1">
            <a:avLst/>
          </a:prstGeom>
          <a:ln w="25400">
            <a:solidFill>
              <a:schemeClr val="tx1"/>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57900" y="4572000"/>
            <a:ext cx="952500" cy="369332"/>
          </a:xfrm>
          <a:prstGeom prst="rect">
            <a:avLst/>
          </a:prstGeom>
          <a:noFill/>
        </p:spPr>
        <p:txBody>
          <a:bodyPr wrap="square" rtlCol="0">
            <a:spAutoFit/>
          </a:bodyPr>
          <a:lstStyle/>
          <a:p>
            <a:r>
              <a:rPr lang="en-US" altLang="zh-CN" b="1" dirty="0" smtClean="0"/>
              <a:t>GND</a:t>
            </a:r>
            <a:endParaRPr lang="zh-CN" altLang="en-US" b="1" dirty="0"/>
          </a:p>
        </p:txBody>
      </p:sp>
      <p:sp>
        <p:nvSpPr>
          <p:cNvPr id="43" name="TextBox 42"/>
          <p:cNvSpPr txBox="1"/>
          <p:nvPr/>
        </p:nvSpPr>
        <p:spPr>
          <a:xfrm>
            <a:off x="7944575" y="4581023"/>
            <a:ext cx="952500" cy="369332"/>
          </a:xfrm>
          <a:prstGeom prst="rect">
            <a:avLst/>
          </a:prstGeom>
          <a:noFill/>
        </p:spPr>
        <p:txBody>
          <a:bodyPr wrap="square" rtlCol="0">
            <a:spAutoFit/>
          </a:bodyPr>
          <a:lstStyle/>
          <a:p>
            <a:r>
              <a:rPr lang="en-US" altLang="zh-CN" b="1" dirty="0" smtClean="0"/>
              <a:t>GND</a:t>
            </a:r>
            <a:endParaRPr lang="zh-CN" altLang="en-US" b="1" dirty="0"/>
          </a:p>
        </p:txBody>
      </p:sp>
      <p:cxnSp>
        <p:nvCxnSpPr>
          <p:cNvPr id="44" name="直接箭头连接符 43"/>
          <p:cNvCxnSpPr/>
          <p:nvPr/>
        </p:nvCxnSpPr>
        <p:spPr>
          <a:xfrm>
            <a:off x="6394532" y="5290066"/>
            <a:ext cx="1873168" cy="0"/>
          </a:xfrm>
          <a:prstGeom prst="straightConnector1">
            <a:avLst/>
          </a:prstGeom>
          <a:ln w="25400">
            <a:solidFill>
              <a:schemeClr val="tx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6394532" y="4909066"/>
            <a:ext cx="0" cy="381000"/>
          </a:xfrm>
          <a:prstGeom prst="straightConnector1">
            <a:avLst/>
          </a:prstGeom>
          <a:ln w="25400">
            <a:solidFill>
              <a:schemeClr val="tx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8267700" y="4909066"/>
            <a:ext cx="0" cy="381000"/>
          </a:xfrm>
          <a:prstGeom prst="straightConnector1">
            <a:avLst/>
          </a:prstGeom>
          <a:ln w="25400">
            <a:solidFill>
              <a:schemeClr val="tx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8265771" y="5284807"/>
            <a:ext cx="0" cy="381000"/>
          </a:xfrm>
          <a:prstGeom prst="straightConnector1">
            <a:avLst/>
          </a:prstGeom>
          <a:ln w="25400">
            <a:solidFill>
              <a:schemeClr val="tx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8039823" y="5678347"/>
            <a:ext cx="457200" cy="0"/>
          </a:xfrm>
          <a:prstGeom prst="straightConnector1">
            <a:avLst/>
          </a:prstGeom>
          <a:ln w="25400">
            <a:solidFill>
              <a:schemeClr val="tx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8106858" y="5796986"/>
            <a:ext cx="320715" cy="0"/>
          </a:xfrm>
          <a:prstGeom prst="straightConnector1">
            <a:avLst/>
          </a:prstGeom>
          <a:ln w="25400">
            <a:solidFill>
              <a:schemeClr val="tx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8174025" y="5911286"/>
            <a:ext cx="180000" cy="0"/>
          </a:xfrm>
          <a:prstGeom prst="straightConnector1">
            <a:avLst/>
          </a:prstGeom>
          <a:ln w="25400">
            <a:solidFill>
              <a:schemeClr val="tx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pic>
        <p:nvPicPr>
          <p:cNvPr id="3074" name="Picture 2" descr="uart_protoc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780228"/>
            <a:ext cx="5334000" cy="2581276"/>
          </a:xfrm>
          <a:prstGeom prst="rect">
            <a:avLst/>
          </a:prstGeom>
          <a:noFill/>
          <a:extLst>
            <a:ext uri="{909E8E84-426E-40DD-AFC4-6F175D3DCCD1}">
              <a14:hiddenFill xmlns:a14="http://schemas.microsoft.com/office/drawing/2010/main">
                <a:solidFill>
                  <a:srgbClr val="FFFFFF"/>
                </a:solidFill>
              </a14:hiddenFill>
            </a:ext>
          </a:extLst>
        </p:spPr>
      </p:pic>
      <p:sp>
        <p:nvSpPr>
          <p:cNvPr id="82" name="矩形 81"/>
          <p:cNvSpPr/>
          <p:nvPr/>
        </p:nvSpPr>
        <p:spPr>
          <a:xfrm>
            <a:off x="155574" y="2677418"/>
            <a:ext cx="75882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p:cNvSpPr txBox="1"/>
          <p:nvPr/>
        </p:nvSpPr>
        <p:spPr>
          <a:xfrm>
            <a:off x="1828799" y="5638800"/>
            <a:ext cx="6365835" cy="369332"/>
          </a:xfrm>
          <a:prstGeom prst="rect">
            <a:avLst/>
          </a:prstGeom>
          <a:noFill/>
        </p:spPr>
        <p:txBody>
          <a:bodyPr wrap="square" rtlCol="0">
            <a:spAutoFit/>
          </a:bodyPr>
          <a:lstStyle/>
          <a:p>
            <a:r>
              <a:rPr lang="en-US" altLang="zh-CN" b="1" dirty="0"/>
              <a:t>The Typically UART </a:t>
            </a:r>
            <a:r>
              <a:rPr lang="en-US" altLang="zh-CN" b="1" dirty="0" smtClean="0"/>
              <a:t>Timing Diagram </a:t>
            </a:r>
            <a:r>
              <a:rPr lang="en-US" altLang="zh-CN" b="1" dirty="0"/>
              <a:t>and Electronic Connection </a:t>
            </a:r>
            <a:endParaRPr lang="zh-CN" altLang="en-US" b="1" dirty="0"/>
          </a:p>
        </p:txBody>
      </p:sp>
      <p:sp>
        <p:nvSpPr>
          <p:cNvPr id="30" name="矩形 29"/>
          <p:cNvSpPr/>
          <p:nvPr/>
        </p:nvSpPr>
        <p:spPr>
          <a:xfrm>
            <a:off x="1489274" y="3176837"/>
            <a:ext cx="252000" cy="653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828799" y="2439293"/>
            <a:ext cx="1626984" cy="369332"/>
          </a:xfrm>
          <a:prstGeom prst="rect">
            <a:avLst/>
          </a:prstGeom>
        </p:spPr>
        <p:txBody>
          <a:bodyPr wrap="none">
            <a:spAutoFit/>
          </a:bodyPr>
          <a:lstStyle/>
          <a:p>
            <a:r>
              <a:rPr lang="en-US" altLang="zh-CN" b="1" dirty="0" smtClean="0"/>
              <a:t>Baud rate = 1/t</a:t>
            </a:r>
            <a:endParaRPr lang="zh-CN" altLang="en-US" b="1" dirty="0"/>
          </a:p>
        </p:txBody>
      </p:sp>
      <p:sp>
        <p:nvSpPr>
          <p:cNvPr id="32" name="矩形 31"/>
          <p:cNvSpPr/>
          <p:nvPr/>
        </p:nvSpPr>
        <p:spPr>
          <a:xfrm>
            <a:off x="1836302" y="3060876"/>
            <a:ext cx="264816" cy="369332"/>
          </a:xfrm>
          <a:prstGeom prst="rect">
            <a:avLst/>
          </a:prstGeom>
        </p:spPr>
        <p:txBody>
          <a:bodyPr wrap="none">
            <a:spAutoFit/>
          </a:bodyPr>
          <a:lstStyle/>
          <a:p>
            <a:r>
              <a:rPr lang="en-US" altLang="zh-CN" b="1" dirty="0" smtClean="0"/>
              <a:t>t</a:t>
            </a:r>
            <a:endParaRPr lang="zh-CN" altLang="en-US" b="1" dirty="0"/>
          </a:p>
        </p:txBody>
      </p:sp>
      <p:cxnSp>
        <p:nvCxnSpPr>
          <p:cNvPr id="33" name="直接箭头连接符 32"/>
          <p:cNvCxnSpPr/>
          <p:nvPr/>
        </p:nvCxnSpPr>
        <p:spPr>
          <a:xfrm flipH="1">
            <a:off x="1615275" y="2780228"/>
            <a:ext cx="485843" cy="386656"/>
          </a:xfrm>
          <a:prstGeom prst="straightConnector1">
            <a:avLst/>
          </a:prstGeom>
          <a:ln w="25400">
            <a:solidFill>
              <a:schemeClr val="tx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517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6</a:t>
            </a:fld>
            <a:endParaRPr lang="en-US" dirty="0"/>
          </a:p>
        </p:txBody>
      </p:sp>
      <p:sp>
        <p:nvSpPr>
          <p:cNvPr id="6" name="标题 5"/>
          <p:cNvSpPr>
            <a:spLocks noGrp="1"/>
          </p:cNvSpPr>
          <p:nvPr>
            <p:ph type="title"/>
          </p:nvPr>
        </p:nvSpPr>
        <p:spPr/>
        <p:txBody>
          <a:bodyPr/>
          <a:lstStyle/>
          <a:p>
            <a:r>
              <a:rPr lang="en-US" altLang="zh-CN" dirty="0" smtClean="0"/>
              <a:t>Background</a:t>
            </a:r>
            <a:endParaRPr lang="zh-CN" altLang="en-US" dirty="0"/>
          </a:p>
        </p:txBody>
      </p:sp>
      <p:sp>
        <p:nvSpPr>
          <p:cNvPr id="78" name="TextBox 77"/>
          <p:cNvSpPr txBox="1"/>
          <p:nvPr/>
        </p:nvSpPr>
        <p:spPr>
          <a:xfrm>
            <a:off x="2321" y="1220915"/>
            <a:ext cx="5407879" cy="369332"/>
          </a:xfrm>
          <a:prstGeom prst="rect">
            <a:avLst/>
          </a:prstGeom>
          <a:noFill/>
        </p:spPr>
        <p:txBody>
          <a:bodyPr wrap="square" rtlCol="0">
            <a:spAutoFit/>
          </a:bodyPr>
          <a:lstStyle/>
          <a:p>
            <a:r>
              <a:rPr lang="en-US" altLang="zh-CN" b="1" dirty="0"/>
              <a:t>Synchronous Serial </a:t>
            </a:r>
            <a:r>
              <a:rPr lang="en-US" altLang="zh-CN" b="1" dirty="0" smtClean="0"/>
              <a:t>Communication——I</a:t>
            </a:r>
            <a:r>
              <a:rPr lang="en-US" altLang="zh-CN" b="1" baseline="30000" dirty="0" smtClean="0"/>
              <a:t>2</a:t>
            </a:r>
            <a:r>
              <a:rPr lang="en-US" altLang="zh-CN" b="1" dirty="0" smtClean="0"/>
              <a:t>C</a:t>
            </a:r>
            <a:endParaRPr lang="zh-CN" altLang="en-US" dirty="0"/>
          </a:p>
        </p:txBody>
      </p:sp>
      <p:sp>
        <p:nvSpPr>
          <p:cNvPr id="2" name="矩形 1"/>
          <p:cNvSpPr/>
          <p:nvPr/>
        </p:nvSpPr>
        <p:spPr>
          <a:xfrm>
            <a:off x="152400" y="1600200"/>
            <a:ext cx="8991600" cy="707886"/>
          </a:xfrm>
          <a:prstGeom prst="rect">
            <a:avLst/>
          </a:prstGeom>
        </p:spPr>
        <p:txBody>
          <a:bodyPr wrap="square">
            <a:spAutoFit/>
          </a:bodyPr>
          <a:lstStyle/>
          <a:p>
            <a:pPr algn="just"/>
            <a:r>
              <a:rPr lang="en-US" altLang="zh-CN" sz="2000" b="1" dirty="0"/>
              <a:t>Philips Semiconductors developed the </a:t>
            </a:r>
            <a:r>
              <a:rPr lang="en-US" altLang="zh-CN" sz="2000" b="1" dirty="0" smtClean="0"/>
              <a:t>I</a:t>
            </a:r>
            <a:r>
              <a:rPr lang="en-US" altLang="zh-CN" sz="2000" b="1" baseline="30000" dirty="0" smtClean="0"/>
              <a:t>2</a:t>
            </a:r>
            <a:r>
              <a:rPr lang="en-US" altLang="zh-CN" sz="2000" b="1" dirty="0" smtClean="0"/>
              <a:t>C </a:t>
            </a:r>
            <a:r>
              <a:rPr lang="en-US" altLang="zh-CN" sz="2000" b="1" dirty="0"/>
              <a:t>bus over 20 years ago and has an extensive collection of specific use and general purpose devices.</a:t>
            </a:r>
            <a:endParaRPr lang="zh-CN" altLang="en-US" sz="2000" b="1" dirty="0"/>
          </a:p>
        </p:txBody>
      </p:sp>
      <p:sp>
        <p:nvSpPr>
          <p:cNvPr id="83" name="TextBox 82"/>
          <p:cNvSpPr txBox="1"/>
          <p:nvPr/>
        </p:nvSpPr>
        <p:spPr>
          <a:xfrm>
            <a:off x="1828800" y="5638800"/>
            <a:ext cx="5943600" cy="369332"/>
          </a:xfrm>
          <a:prstGeom prst="rect">
            <a:avLst/>
          </a:prstGeom>
          <a:noFill/>
        </p:spPr>
        <p:txBody>
          <a:bodyPr wrap="square" rtlCol="0">
            <a:spAutoFit/>
          </a:bodyPr>
          <a:lstStyle/>
          <a:p>
            <a:pPr algn="ctr"/>
            <a:r>
              <a:rPr lang="en-US" altLang="zh-CN" b="1" dirty="0"/>
              <a:t>The </a:t>
            </a:r>
            <a:r>
              <a:rPr lang="en-US" altLang="zh-CN" b="1" dirty="0" smtClean="0"/>
              <a:t>Typically Electronic </a:t>
            </a:r>
            <a:r>
              <a:rPr lang="en-US" altLang="zh-CN" b="1" dirty="0"/>
              <a:t>Connection </a:t>
            </a:r>
            <a:endParaRPr lang="zh-CN" altLang="en-US" b="1" dirty="0"/>
          </a:p>
        </p:txBody>
      </p:sp>
      <p:pic>
        <p:nvPicPr>
          <p:cNvPr id="1026" name="Picture 2" descr="http://www.totalphase.com/support/article_attachments/200093557/i2c-diagr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029" y="2750884"/>
            <a:ext cx="6833839" cy="235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22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3378" b="16369"/>
          <a:stretch/>
        </p:blipFill>
        <p:spPr bwMode="auto">
          <a:xfrm>
            <a:off x="915469" y="4123823"/>
            <a:ext cx="7404100" cy="174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hi.csdn.net/attachment/201011/29/0_1291016053R5q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457325"/>
            <a:ext cx="6410325" cy="2200275"/>
          </a:xfrm>
          <a:prstGeom prst="rect">
            <a:avLst/>
          </a:prstGeom>
          <a:noFill/>
          <a:extLst>
            <a:ext uri="{909E8E84-426E-40DD-AFC4-6F175D3DCCD1}">
              <a14:hiddenFill xmlns:a14="http://schemas.microsoft.com/office/drawing/2010/main">
                <a:solidFill>
                  <a:srgbClr val="FFFFFF"/>
                </a:solidFill>
              </a14:hiddenFill>
            </a:ext>
          </a:extLst>
        </p:spPr>
      </p:pic>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7</a:t>
            </a:fld>
            <a:endParaRPr lang="en-US" dirty="0"/>
          </a:p>
        </p:txBody>
      </p:sp>
      <p:sp>
        <p:nvSpPr>
          <p:cNvPr id="6" name="标题 5"/>
          <p:cNvSpPr>
            <a:spLocks noGrp="1"/>
          </p:cNvSpPr>
          <p:nvPr>
            <p:ph type="title"/>
          </p:nvPr>
        </p:nvSpPr>
        <p:spPr/>
        <p:txBody>
          <a:bodyPr/>
          <a:lstStyle/>
          <a:p>
            <a:r>
              <a:rPr lang="en-US" altLang="zh-CN" dirty="0" smtClean="0"/>
              <a:t>Background</a:t>
            </a:r>
            <a:endParaRPr lang="zh-CN" altLang="en-US" dirty="0"/>
          </a:p>
        </p:txBody>
      </p:sp>
      <p:sp>
        <p:nvSpPr>
          <p:cNvPr id="78" name="TextBox 77"/>
          <p:cNvSpPr txBox="1"/>
          <p:nvPr/>
        </p:nvSpPr>
        <p:spPr>
          <a:xfrm>
            <a:off x="2321" y="1220915"/>
            <a:ext cx="5407879" cy="369332"/>
          </a:xfrm>
          <a:prstGeom prst="rect">
            <a:avLst/>
          </a:prstGeom>
          <a:noFill/>
        </p:spPr>
        <p:txBody>
          <a:bodyPr wrap="square" rtlCol="0">
            <a:spAutoFit/>
          </a:bodyPr>
          <a:lstStyle/>
          <a:p>
            <a:r>
              <a:rPr lang="en-US" altLang="zh-CN" b="1" dirty="0"/>
              <a:t>Synchronous Serial </a:t>
            </a:r>
            <a:r>
              <a:rPr lang="en-US" altLang="zh-CN" b="1" dirty="0" smtClean="0"/>
              <a:t>Communication——I</a:t>
            </a:r>
            <a:r>
              <a:rPr lang="en-US" altLang="zh-CN" b="1" baseline="30000" dirty="0" smtClean="0"/>
              <a:t>2</a:t>
            </a:r>
            <a:r>
              <a:rPr lang="en-US" altLang="zh-CN" b="1" dirty="0" smtClean="0"/>
              <a:t>C</a:t>
            </a:r>
            <a:endParaRPr lang="zh-CN" altLang="en-US" dirty="0"/>
          </a:p>
        </p:txBody>
      </p:sp>
      <p:sp>
        <p:nvSpPr>
          <p:cNvPr id="8" name="矩形 7"/>
          <p:cNvSpPr/>
          <p:nvPr/>
        </p:nvSpPr>
        <p:spPr>
          <a:xfrm>
            <a:off x="2588875" y="3830691"/>
            <a:ext cx="4005986" cy="369332"/>
          </a:xfrm>
          <a:prstGeom prst="rect">
            <a:avLst/>
          </a:prstGeom>
        </p:spPr>
        <p:txBody>
          <a:bodyPr wrap="square">
            <a:spAutoFit/>
          </a:bodyPr>
          <a:lstStyle/>
          <a:p>
            <a:pPr algn="ctr"/>
            <a:r>
              <a:rPr lang="en-US" altLang="zh-CN" b="1" dirty="0"/>
              <a:t>The Typically </a:t>
            </a:r>
            <a:r>
              <a:rPr lang="en-US" altLang="zh-CN" b="1" dirty="0" smtClean="0"/>
              <a:t>I</a:t>
            </a:r>
            <a:r>
              <a:rPr lang="en-US" altLang="zh-CN" b="1" baseline="30000" dirty="0" smtClean="0"/>
              <a:t>2</a:t>
            </a:r>
            <a:r>
              <a:rPr lang="en-US" altLang="zh-CN" b="1" dirty="0" smtClean="0"/>
              <a:t>C Timing Diagram</a:t>
            </a:r>
            <a:endParaRPr lang="zh-CN" altLang="en-US" dirty="0"/>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37" r="29935"/>
          <a:stretch/>
        </p:blipFill>
        <p:spPr bwMode="auto">
          <a:xfrm>
            <a:off x="2321" y="1990685"/>
            <a:ext cx="2351872" cy="128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3627120" y="1590247"/>
            <a:ext cx="1524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876040" y="1590247"/>
            <a:ext cx="1524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肘形连接符 18"/>
          <p:cNvCxnSpPr>
            <a:stCxn id="1027" idx="0"/>
          </p:cNvCxnSpPr>
          <p:nvPr/>
        </p:nvCxnSpPr>
        <p:spPr>
          <a:xfrm rot="5400000" flipH="1" flipV="1">
            <a:off x="2207446" y="571012"/>
            <a:ext cx="390485" cy="2448863"/>
          </a:xfrm>
          <a:prstGeom prst="bentConnector2">
            <a:avLst/>
          </a:prstGeom>
          <a:ln w="254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26" name="Picture 4" descr="https://encrypted-tbn2.gstatic.com/images?q=tbn:ANd9GcS8eIa_3Qc5flKe-2yPV1l_t3XyKPi1gknrEmpJGSWoaiXdOp7T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319" y="5764290"/>
            <a:ext cx="438150" cy="417195"/>
          </a:xfrm>
          <a:prstGeom prst="rect">
            <a:avLst/>
          </a:prstGeom>
          <a:noFill/>
          <a:extLst>
            <a:ext uri="{909E8E84-426E-40DD-AFC4-6F175D3DCCD1}">
              <a14:hiddenFill xmlns:a14="http://schemas.microsoft.com/office/drawing/2010/main">
                <a:solidFill>
                  <a:srgbClr val="FFFFFF"/>
                </a:solidFill>
              </a14:hiddenFill>
            </a:ext>
          </a:extLst>
        </p:spPr>
      </p:pic>
      <p:sp>
        <p:nvSpPr>
          <p:cNvPr id="27" name="矩形 26"/>
          <p:cNvSpPr/>
          <p:nvPr/>
        </p:nvSpPr>
        <p:spPr>
          <a:xfrm>
            <a:off x="1404214" y="5866871"/>
            <a:ext cx="5987186" cy="369332"/>
          </a:xfrm>
          <a:prstGeom prst="rect">
            <a:avLst/>
          </a:prstGeom>
        </p:spPr>
        <p:txBody>
          <a:bodyPr wrap="square">
            <a:spAutoFit/>
          </a:bodyPr>
          <a:lstStyle/>
          <a:p>
            <a:pPr algn="ctr"/>
            <a:r>
              <a:rPr lang="en-US" altLang="zh-CN" dirty="0" smtClean="0"/>
              <a:t>What message is this timing diagram transferring?</a:t>
            </a:r>
            <a:endParaRPr lang="zh-CN" altLang="en-US" dirty="0"/>
          </a:p>
        </p:txBody>
      </p:sp>
      <p:sp>
        <p:nvSpPr>
          <p:cNvPr id="20" name="TextBox 19"/>
          <p:cNvSpPr txBox="1"/>
          <p:nvPr/>
        </p:nvSpPr>
        <p:spPr>
          <a:xfrm>
            <a:off x="315394" y="4030746"/>
            <a:ext cx="762000" cy="338554"/>
          </a:xfrm>
          <a:prstGeom prst="rect">
            <a:avLst/>
          </a:prstGeom>
          <a:noFill/>
        </p:spPr>
        <p:txBody>
          <a:bodyPr wrap="square" rtlCol="0">
            <a:spAutoFit/>
          </a:bodyPr>
          <a:lstStyle/>
          <a:p>
            <a:r>
              <a:rPr lang="en-US" altLang="zh-CN" sz="1600" dirty="0" smtClean="0"/>
              <a:t>SDA</a:t>
            </a:r>
            <a:endParaRPr lang="zh-CN" altLang="en-US" dirty="0"/>
          </a:p>
        </p:txBody>
      </p:sp>
      <p:sp>
        <p:nvSpPr>
          <p:cNvPr id="29" name="TextBox 28"/>
          <p:cNvSpPr txBox="1"/>
          <p:nvPr/>
        </p:nvSpPr>
        <p:spPr>
          <a:xfrm>
            <a:off x="315394" y="5181600"/>
            <a:ext cx="762000" cy="338554"/>
          </a:xfrm>
          <a:prstGeom prst="rect">
            <a:avLst/>
          </a:prstGeom>
          <a:noFill/>
        </p:spPr>
        <p:txBody>
          <a:bodyPr wrap="square" rtlCol="0">
            <a:spAutoFit/>
          </a:bodyPr>
          <a:lstStyle/>
          <a:p>
            <a:r>
              <a:rPr lang="en-US" altLang="zh-CN" sz="1600" dirty="0" smtClean="0"/>
              <a:t>SCL</a:t>
            </a:r>
            <a:endParaRPr lang="zh-CN" altLang="en-US" dirty="0"/>
          </a:p>
        </p:txBody>
      </p:sp>
    </p:spTree>
    <p:extLst>
      <p:ext uri="{BB962C8B-B14F-4D97-AF65-F5344CB8AC3E}">
        <p14:creationId xmlns:p14="http://schemas.microsoft.com/office/powerpoint/2010/main" val="3118403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肘形连接符 37"/>
          <p:cNvCxnSpPr/>
          <p:nvPr/>
        </p:nvCxnSpPr>
        <p:spPr>
          <a:xfrm>
            <a:off x="5542422" y="3819600"/>
            <a:ext cx="2915778" cy="146135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a:off x="5640585" y="3530276"/>
            <a:ext cx="3104054" cy="1861106"/>
          </a:xfrm>
          <a:prstGeom prst="bentConnector3">
            <a:avLst>
              <a:gd name="adj1" fmla="val 57085"/>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4" name="Picture 4" descr="http://usa.just-mobile.com/media/catalog/product/cache/6/image/915x610/9df78eab33525d08d6e5fb8d27136e95/d/c/dc-200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59002">
            <a:off x="1505104" y="3248156"/>
            <a:ext cx="1977160" cy="1318107"/>
          </a:xfrm>
          <a:prstGeom prst="rect">
            <a:avLst/>
          </a:prstGeom>
          <a:noFill/>
          <a:extLst>
            <a:ext uri="{909E8E84-426E-40DD-AFC4-6F175D3DCCD1}">
              <a14:hiddenFill xmlns:a14="http://schemas.microsoft.com/office/drawing/2010/main">
                <a:solidFill>
                  <a:srgbClr val="FFFFFF"/>
                </a:solidFill>
              </a14:hiddenFill>
            </a:ext>
          </a:extLst>
        </p:spPr>
      </p:pic>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8</a:t>
            </a:fld>
            <a:endParaRPr lang="en-US" dirty="0"/>
          </a:p>
        </p:txBody>
      </p:sp>
      <p:sp>
        <p:nvSpPr>
          <p:cNvPr id="6" name="标题 5"/>
          <p:cNvSpPr>
            <a:spLocks noGrp="1"/>
          </p:cNvSpPr>
          <p:nvPr>
            <p:ph type="title"/>
          </p:nvPr>
        </p:nvSpPr>
        <p:spPr/>
        <p:txBody>
          <a:bodyPr/>
          <a:lstStyle/>
          <a:p>
            <a:r>
              <a:rPr lang="en-US" altLang="zh-CN" dirty="0" smtClean="0"/>
              <a:t>Background</a:t>
            </a:r>
            <a:endParaRPr lang="zh-CN" altLang="en-US" dirty="0"/>
          </a:p>
        </p:txBody>
      </p:sp>
      <p:sp>
        <p:nvSpPr>
          <p:cNvPr id="78" name="TextBox 77"/>
          <p:cNvSpPr txBox="1"/>
          <p:nvPr/>
        </p:nvSpPr>
        <p:spPr>
          <a:xfrm>
            <a:off x="2321" y="1220915"/>
            <a:ext cx="5407879" cy="369332"/>
          </a:xfrm>
          <a:prstGeom prst="rect">
            <a:avLst/>
          </a:prstGeom>
          <a:noFill/>
        </p:spPr>
        <p:txBody>
          <a:bodyPr wrap="square" rtlCol="0">
            <a:spAutoFit/>
          </a:bodyPr>
          <a:lstStyle/>
          <a:p>
            <a:r>
              <a:rPr lang="en-US" altLang="zh-CN" b="1" dirty="0" smtClean="0"/>
              <a:t>How do communication work on the </a:t>
            </a:r>
            <a:r>
              <a:rPr lang="en-US" altLang="zh-CN" b="1" dirty="0"/>
              <a:t>Arduino Nano </a:t>
            </a:r>
            <a:endParaRPr lang="zh-CN" altLang="en-US" b="1" dirty="0"/>
          </a:p>
        </p:txBody>
      </p:sp>
      <p:pic>
        <p:nvPicPr>
          <p:cNvPr id="30" name="Picture 3" descr="D:\蛇形机器人\Tatung-einstein-comp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860" y="1667588"/>
            <a:ext cx="2057400" cy="182039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321" y="1939444"/>
            <a:ext cx="1610542" cy="369332"/>
          </a:xfrm>
          <a:prstGeom prst="rect">
            <a:avLst/>
          </a:prstGeom>
          <a:noFill/>
        </p:spPr>
        <p:txBody>
          <a:bodyPr wrap="square" rtlCol="0">
            <a:spAutoFit/>
          </a:bodyPr>
          <a:lstStyle/>
          <a:p>
            <a:r>
              <a:rPr lang="en-US" altLang="zh-CN" b="1" dirty="0" smtClean="0"/>
              <a:t>Computer</a:t>
            </a:r>
            <a:endParaRPr lang="zh-CN" altLang="en-US" b="1" dirty="0"/>
          </a:p>
        </p:txBody>
      </p:sp>
      <p:sp>
        <p:nvSpPr>
          <p:cNvPr id="7" name="矩形 6"/>
          <p:cNvSpPr/>
          <p:nvPr/>
        </p:nvSpPr>
        <p:spPr>
          <a:xfrm>
            <a:off x="3300352" y="2639490"/>
            <a:ext cx="2572499" cy="369332"/>
          </a:xfrm>
          <a:prstGeom prst="rect">
            <a:avLst/>
          </a:prstGeom>
        </p:spPr>
        <p:txBody>
          <a:bodyPr wrap="none">
            <a:spAutoFit/>
          </a:bodyPr>
          <a:lstStyle/>
          <a:p>
            <a:r>
              <a:rPr lang="en-US" altLang="zh-CN" b="1" dirty="0"/>
              <a:t>USB to serial chip CH340 </a:t>
            </a:r>
            <a:endParaRPr lang="zh-CN" altLang="en-US" b="1" dirty="0"/>
          </a:p>
        </p:txBody>
      </p:sp>
      <p:sp>
        <p:nvSpPr>
          <p:cNvPr id="39" name="TextBox 38"/>
          <p:cNvSpPr txBox="1"/>
          <p:nvPr/>
        </p:nvSpPr>
        <p:spPr>
          <a:xfrm>
            <a:off x="872289" y="3988376"/>
            <a:ext cx="1610542" cy="369332"/>
          </a:xfrm>
          <a:prstGeom prst="rect">
            <a:avLst/>
          </a:prstGeom>
          <a:noFill/>
        </p:spPr>
        <p:txBody>
          <a:bodyPr wrap="square" rtlCol="0">
            <a:spAutoFit/>
          </a:bodyPr>
          <a:lstStyle/>
          <a:p>
            <a:r>
              <a:rPr lang="en-US" altLang="zh-CN" b="1" dirty="0" smtClean="0"/>
              <a:t>USB Cable</a:t>
            </a:r>
            <a:endParaRPr lang="zh-CN" altLang="en-US" b="1" dirty="0"/>
          </a:p>
        </p:txBody>
      </p:sp>
      <p:sp>
        <p:nvSpPr>
          <p:cNvPr id="20" name="TextBox 19"/>
          <p:cNvSpPr txBox="1"/>
          <p:nvPr/>
        </p:nvSpPr>
        <p:spPr>
          <a:xfrm>
            <a:off x="3293533" y="4572000"/>
            <a:ext cx="1610542" cy="369332"/>
          </a:xfrm>
          <a:prstGeom prst="rect">
            <a:avLst/>
          </a:prstGeom>
          <a:noFill/>
        </p:spPr>
        <p:txBody>
          <a:bodyPr wrap="square" rtlCol="0">
            <a:spAutoFit/>
          </a:bodyPr>
          <a:lstStyle/>
          <a:p>
            <a:r>
              <a:rPr lang="en-US" altLang="zh-CN" b="1" dirty="0" smtClean="0"/>
              <a:t>Master Board</a:t>
            </a:r>
            <a:endParaRPr lang="zh-CN" altLang="en-US" b="1" dirty="0"/>
          </a:p>
        </p:txBody>
      </p:sp>
      <p:sp>
        <p:nvSpPr>
          <p:cNvPr id="21" name="TextBox 20"/>
          <p:cNvSpPr txBox="1"/>
          <p:nvPr/>
        </p:nvSpPr>
        <p:spPr>
          <a:xfrm>
            <a:off x="6034402" y="5799398"/>
            <a:ext cx="1610542" cy="369332"/>
          </a:xfrm>
          <a:prstGeom prst="rect">
            <a:avLst/>
          </a:prstGeom>
          <a:noFill/>
        </p:spPr>
        <p:txBody>
          <a:bodyPr wrap="square" rtlCol="0">
            <a:spAutoFit/>
          </a:bodyPr>
          <a:lstStyle/>
          <a:p>
            <a:r>
              <a:rPr lang="en-US" altLang="zh-CN" b="1" dirty="0" smtClean="0"/>
              <a:t>Slave Board</a:t>
            </a:r>
            <a:endParaRPr lang="zh-CN" altLang="en-US" b="1" dirty="0"/>
          </a:p>
        </p:txBody>
      </p:sp>
      <p:cxnSp>
        <p:nvCxnSpPr>
          <p:cNvPr id="10" name="肘形连接符 9"/>
          <p:cNvCxnSpPr/>
          <p:nvPr/>
        </p:nvCxnSpPr>
        <p:spPr>
          <a:xfrm>
            <a:off x="5695721" y="4126648"/>
            <a:ext cx="1905000" cy="1131152"/>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rot="16200000" flipH="1">
            <a:off x="5307184" y="4578639"/>
            <a:ext cx="1131335" cy="660858"/>
          </a:xfrm>
          <a:prstGeom prst="bentConnector3">
            <a:avLst>
              <a:gd name="adj1" fmla="val 703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18801" y="3829296"/>
            <a:ext cx="1610542" cy="338554"/>
          </a:xfrm>
          <a:prstGeom prst="rect">
            <a:avLst/>
          </a:prstGeom>
          <a:noFill/>
        </p:spPr>
        <p:txBody>
          <a:bodyPr wrap="square" rtlCol="0">
            <a:spAutoFit/>
          </a:bodyPr>
          <a:lstStyle/>
          <a:p>
            <a:r>
              <a:rPr lang="en-US" altLang="zh-CN" sz="1600" b="1" dirty="0" smtClean="0"/>
              <a:t>5V</a:t>
            </a:r>
            <a:endParaRPr lang="zh-CN" altLang="en-US" b="1" dirty="0"/>
          </a:p>
        </p:txBody>
      </p:sp>
      <p:sp>
        <p:nvSpPr>
          <p:cNvPr id="36" name="TextBox 35"/>
          <p:cNvSpPr txBox="1"/>
          <p:nvPr/>
        </p:nvSpPr>
        <p:spPr>
          <a:xfrm>
            <a:off x="5842950" y="4157246"/>
            <a:ext cx="1610542" cy="338554"/>
          </a:xfrm>
          <a:prstGeom prst="rect">
            <a:avLst/>
          </a:prstGeom>
          <a:noFill/>
        </p:spPr>
        <p:txBody>
          <a:bodyPr wrap="square" rtlCol="0">
            <a:spAutoFit/>
          </a:bodyPr>
          <a:lstStyle/>
          <a:p>
            <a:r>
              <a:rPr lang="en-US" altLang="zh-CN" sz="1600" b="1" dirty="0" smtClean="0"/>
              <a:t>GND</a:t>
            </a:r>
            <a:endParaRPr lang="zh-CN" altLang="en-US" b="1" dirty="0"/>
          </a:p>
        </p:txBody>
      </p:sp>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06"/>
          <a:stretch/>
        </p:blipFill>
        <p:spPr bwMode="auto">
          <a:xfrm>
            <a:off x="5872851" y="4647600"/>
            <a:ext cx="2871788" cy="118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579"/>
          <a:stretch/>
        </p:blipFill>
        <p:spPr bwMode="auto">
          <a:xfrm>
            <a:off x="3138802" y="3257802"/>
            <a:ext cx="2734049" cy="117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矩形 32"/>
          <p:cNvSpPr/>
          <p:nvPr/>
        </p:nvSpPr>
        <p:spPr>
          <a:xfrm>
            <a:off x="3564935" y="3469186"/>
            <a:ext cx="838200" cy="70385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箭头连接符 34"/>
          <p:cNvCxnSpPr>
            <a:stCxn id="7" idx="2"/>
          </p:cNvCxnSpPr>
          <p:nvPr/>
        </p:nvCxnSpPr>
        <p:spPr>
          <a:xfrm flipH="1">
            <a:off x="3944073" y="3008822"/>
            <a:ext cx="642529" cy="460364"/>
          </a:xfrm>
          <a:prstGeom prst="straightConnector1">
            <a:avLst/>
          </a:prstGeom>
          <a:ln w="25400">
            <a:solidFill>
              <a:schemeClr val="tx1"/>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93073" y="3507721"/>
            <a:ext cx="1610542" cy="338554"/>
          </a:xfrm>
          <a:prstGeom prst="rect">
            <a:avLst/>
          </a:prstGeom>
          <a:noFill/>
        </p:spPr>
        <p:txBody>
          <a:bodyPr wrap="square" rtlCol="0">
            <a:spAutoFit/>
          </a:bodyPr>
          <a:lstStyle/>
          <a:p>
            <a:r>
              <a:rPr lang="en-US" altLang="zh-CN" sz="1600" b="1" dirty="0" smtClean="0"/>
              <a:t>SCL(A5)</a:t>
            </a:r>
            <a:endParaRPr lang="zh-CN" altLang="en-US" b="1" dirty="0"/>
          </a:p>
        </p:txBody>
      </p:sp>
      <p:sp>
        <p:nvSpPr>
          <p:cNvPr id="43" name="TextBox 42"/>
          <p:cNvSpPr txBox="1"/>
          <p:nvPr/>
        </p:nvSpPr>
        <p:spPr>
          <a:xfrm>
            <a:off x="5971761" y="3252767"/>
            <a:ext cx="1610542" cy="338554"/>
          </a:xfrm>
          <a:prstGeom prst="rect">
            <a:avLst/>
          </a:prstGeom>
          <a:noFill/>
        </p:spPr>
        <p:txBody>
          <a:bodyPr wrap="square" rtlCol="0">
            <a:spAutoFit/>
          </a:bodyPr>
          <a:lstStyle/>
          <a:p>
            <a:r>
              <a:rPr lang="en-US" altLang="zh-CN" sz="1600" b="1" dirty="0" smtClean="0"/>
              <a:t>SDA(A4)</a:t>
            </a:r>
            <a:endParaRPr lang="zh-CN" altLang="en-US" b="1" dirty="0"/>
          </a:p>
        </p:txBody>
      </p:sp>
      <p:sp>
        <p:nvSpPr>
          <p:cNvPr id="46" name="矩形 45"/>
          <p:cNvSpPr/>
          <p:nvPr/>
        </p:nvSpPr>
        <p:spPr>
          <a:xfrm>
            <a:off x="2706260" y="6004452"/>
            <a:ext cx="6437741" cy="307777"/>
          </a:xfrm>
          <a:prstGeom prst="rect">
            <a:avLst/>
          </a:prstGeom>
        </p:spPr>
        <p:txBody>
          <a:bodyPr wrap="square">
            <a:spAutoFit/>
          </a:bodyPr>
          <a:lstStyle/>
          <a:p>
            <a:r>
              <a:rPr lang="en-US" altLang="zh-CN" sz="1400" b="1" i="1" dirty="0" smtClean="0"/>
              <a:t>Learn more: https</a:t>
            </a:r>
            <a:r>
              <a:rPr lang="en-US" altLang="zh-CN" sz="1400" b="1" i="1" dirty="0"/>
              <a:t>://www.arduino.cc/en/uploads/Main/ArduinoNanoManual23.pdf</a:t>
            </a:r>
            <a:endParaRPr lang="zh-CN" altLang="en-US" sz="1400" b="1" i="1" dirty="0"/>
          </a:p>
        </p:txBody>
      </p:sp>
    </p:spTree>
    <p:extLst>
      <p:ext uri="{BB962C8B-B14F-4D97-AF65-F5344CB8AC3E}">
        <p14:creationId xmlns:p14="http://schemas.microsoft.com/office/powerpoint/2010/main" val="4289343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algn="ctr"/>
            <a:fld id="{04D96F5B-854F-438F-9A1E-A7BDCD1E2656}" type="datetime1">
              <a:rPr lang="en-US" smtClean="0"/>
              <a:pPr algn="ctr"/>
              <a:t>11/6/2015</a:t>
            </a:fld>
            <a:endParaRPr lang="en-US" dirty="0"/>
          </a:p>
        </p:txBody>
      </p:sp>
      <p:sp>
        <p:nvSpPr>
          <p:cNvPr id="4" name="页脚占位符 3"/>
          <p:cNvSpPr>
            <a:spLocks noGrp="1"/>
          </p:cNvSpPr>
          <p:nvPr>
            <p:ph type="ftr" sz="quarter" idx="11"/>
          </p:nvPr>
        </p:nvSpPr>
        <p:spPr/>
        <p:txBody>
          <a:bodyPr/>
          <a:lstStyle/>
          <a:p>
            <a:pPr algn="ctr"/>
            <a:r>
              <a:rPr lang="en-US" dirty="0"/>
              <a:t>m</a:t>
            </a:r>
            <a:r>
              <a:rPr lang="en-US" dirty="0" smtClean="0"/>
              <a:t>ingchuan.zhou@in.tum.de</a:t>
            </a:r>
            <a:endParaRPr lang="en-US" dirty="0"/>
          </a:p>
        </p:txBody>
      </p:sp>
      <p:sp>
        <p:nvSpPr>
          <p:cNvPr id="5" name="灯片编号占位符 4"/>
          <p:cNvSpPr>
            <a:spLocks noGrp="1"/>
          </p:cNvSpPr>
          <p:nvPr>
            <p:ph type="sldNum" sz="quarter" idx="12"/>
          </p:nvPr>
        </p:nvSpPr>
        <p:spPr/>
        <p:txBody>
          <a:bodyPr/>
          <a:lstStyle/>
          <a:p>
            <a:pPr algn="ctr"/>
            <a:fld id="{B6F15528-21DE-4FAA-801E-634DDDAF4B2B}" type="slidenum">
              <a:rPr lang="en-US" smtClean="0"/>
              <a:pPr algn="ctr"/>
              <a:t>9</a:t>
            </a:fld>
            <a:endParaRPr lang="en-US" dirty="0"/>
          </a:p>
        </p:txBody>
      </p:sp>
      <p:sp>
        <p:nvSpPr>
          <p:cNvPr id="6" name="标题 5"/>
          <p:cNvSpPr>
            <a:spLocks noGrp="1"/>
          </p:cNvSpPr>
          <p:nvPr>
            <p:ph type="title"/>
          </p:nvPr>
        </p:nvSpPr>
        <p:spPr/>
        <p:txBody>
          <a:bodyPr/>
          <a:lstStyle/>
          <a:p>
            <a:r>
              <a:rPr lang="en-US" altLang="zh-CN" dirty="0" smtClean="0"/>
              <a:t>Practice One</a:t>
            </a:r>
            <a:endParaRPr lang="zh-CN" altLang="en-US" dirty="0"/>
          </a:p>
        </p:txBody>
      </p:sp>
      <p:sp>
        <p:nvSpPr>
          <p:cNvPr id="78" name="TextBox 77"/>
          <p:cNvSpPr txBox="1"/>
          <p:nvPr/>
        </p:nvSpPr>
        <p:spPr>
          <a:xfrm>
            <a:off x="2321" y="1220915"/>
            <a:ext cx="6756857" cy="369332"/>
          </a:xfrm>
          <a:prstGeom prst="rect">
            <a:avLst/>
          </a:prstGeom>
          <a:noFill/>
        </p:spPr>
        <p:txBody>
          <a:bodyPr wrap="square" rtlCol="0">
            <a:spAutoFit/>
          </a:bodyPr>
          <a:lstStyle/>
          <a:p>
            <a:r>
              <a:rPr lang="en-US" altLang="zh-CN" b="1" dirty="0" smtClean="0"/>
              <a:t> Communication between </a:t>
            </a:r>
            <a:r>
              <a:rPr lang="en-US" altLang="zh-CN" b="1" dirty="0" err="1"/>
              <a:t>Arduino</a:t>
            </a:r>
            <a:r>
              <a:rPr lang="en-US" altLang="zh-CN" b="1" dirty="0"/>
              <a:t> </a:t>
            </a:r>
            <a:r>
              <a:rPr lang="en-US" altLang="zh-CN" b="1" dirty="0" smtClean="0"/>
              <a:t>Nano and Computer via UART </a:t>
            </a:r>
            <a:endParaRPr lang="zh-CN" altLang="en-US"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6" r="3349"/>
          <a:stretch/>
        </p:blipFill>
        <p:spPr bwMode="auto">
          <a:xfrm>
            <a:off x="6641640" y="1258534"/>
            <a:ext cx="2490788" cy="144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圆角矩形 9"/>
          <p:cNvSpPr/>
          <p:nvPr/>
        </p:nvSpPr>
        <p:spPr>
          <a:xfrm>
            <a:off x="1601826" y="1536370"/>
            <a:ext cx="1143000" cy="6242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Start</a:t>
            </a:r>
            <a:endParaRPr lang="zh-CN" altLang="en-US" dirty="0">
              <a:solidFill>
                <a:schemeClr val="tx1"/>
              </a:solidFill>
            </a:endParaRPr>
          </a:p>
        </p:txBody>
      </p:sp>
      <p:sp>
        <p:nvSpPr>
          <p:cNvPr id="11" name="菱形 10"/>
          <p:cNvSpPr/>
          <p:nvPr/>
        </p:nvSpPr>
        <p:spPr>
          <a:xfrm>
            <a:off x="3827816" y="2899398"/>
            <a:ext cx="3048000" cy="81014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If Char==‘/n’</a:t>
            </a:r>
            <a:endParaRPr lang="zh-CN" altLang="en-US" dirty="0">
              <a:solidFill>
                <a:schemeClr val="tx1"/>
              </a:solidFill>
            </a:endParaRPr>
          </a:p>
        </p:txBody>
      </p:sp>
      <p:sp>
        <p:nvSpPr>
          <p:cNvPr id="12" name="矩形 11"/>
          <p:cNvSpPr/>
          <p:nvPr/>
        </p:nvSpPr>
        <p:spPr>
          <a:xfrm>
            <a:off x="1137876" y="2438400"/>
            <a:ext cx="2073532" cy="699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Configure </a:t>
            </a:r>
            <a:r>
              <a:rPr lang="en-US" altLang="zh-CN" dirty="0" smtClean="0">
                <a:solidFill>
                  <a:schemeClr val="tx1"/>
                </a:solidFill>
              </a:rPr>
              <a:t>Serial and</a:t>
            </a:r>
            <a:endParaRPr lang="en-US" altLang="zh-CN" dirty="0">
              <a:solidFill>
                <a:schemeClr val="tx1"/>
              </a:solidFill>
            </a:endParaRPr>
          </a:p>
          <a:p>
            <a:pPr algn="ctr"/>
            <a:r>
              <a:rPr lang="en-US" altLang="zh-CN" dirty="0">
                <a:solidFill>
                  <a:schemeClr val="tx1"/>
                </a:solidFill>
              </a:rPr>
              <a:t>Initialization</a:t>
            </a:r>
            <a:endParaRPr lang="zh-CN" altLang="en-US" dirty="0">
              <a:solidFill>
                <a:schemeClr val="tx1"/>
              </a:solidFill>
            </a:endParaRPr>
          </a:p>
        </p:txBody>
      </p:sp>
      <p:sp>
        <p:nvSpPr>
          <p:cNvPr id="15" name="菱形 14"/>
          <p:cNvSpPr/>
          <p:nvPr/>
        </p:nvSpPr>
        <p:spPr>
          <a:xfrm>
            <a:off x="152401" y="4390389"/>
            <a:ext cx="4044482" cy="544893"/>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CN" dirty="0" err="1" smtClean="0">
                <a:solidFill>
                  <a:schemeClr val="tx1"/>
                </a:solidFill>
              </a:rPr>
              <a:t>StringComplete</a:t>
            </a:r>
            <a:r>
              <a:rPr lang="en-US" altLang="zh-CN" dirty="0" smtClean="0">
                <a:solidFill>
                  <a:schemeClr val="tx1"/>
                </a:solidFill>
              </a:rPr>
              <a:t>==1</a:t>
            </a:r>
            <a:endParaRPr lang="zh-CN" altLang="en-US" dirty="0">
              <a:solidFill>
                <a:schemeClr val="tx1"/>
              </a:solidFill>
            </a:endParaRPr>
          </a:p>
        </p:txBody>
      </p:sp>
      <p:sp>
        <p:nvSpPr>
          <p:cNvPr id="16" name="矩形 15"/>
          <p:cNvSpPr/>
          <p:nvPr/>
        </p:nvSpPr>
        <p:spPr>
          <a:xfrm>
            <a:off x="4257175" y="1810946"/>
            <a:ext cx="2073532" cy="699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Add Char to </a:t>
            </a:r>
            <a:r>
              <a:rPr lang="en-US" altLang="zh-CN" dirty="0" err="1">
                <a:solidFill>
                  <a:schemeClr val="tx1"/>
                </a:solidFill>
              </a:rPr>
              <a:t>InputString</a:t>
            </a:r>
            <a:r>
              <a:rPr lang="en-US" altLang="zh-CN" dirty="0">
                <a:solidFill>
                  <a:schemeClr val="tx1"/>
                </a:solidFill>
              </a:rPr>
              <a:t> </a:t>
            </a:r>
            <a:endParaRPr lang="zh-CN" altLang="en-US" dirty="0">
              <a:solidFill>
                <a:schemeClr val="tx1"/>
              </a:solidFill>
            </a:endParaRPr>
          </a:p>
        </p:txBody>
      </p:sp>
      <p:sp>
        <p:nvSpPr>
          <p:cNvPr id="18" name="矩形 17"/>
          <p:cNvSpPr/>
          <p:nvPr/>
        </p:nvSpPr>
        <p:spPr>
          <a:xfrm>
            <a:off x="1121744" y="3429000"/>
            <a:ext cx="2073532" cy="699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Serial Interrupt Enable</a:t>
            </a:r>
            <a:endParaRPr lang="zh-CN" altLang="en-US" dirty="0">
              <a:solidFill>
                <a:schemeClr val="tx1"/>
              </a:solidFill>
            </a:endParaRPr>
          </a:p>
        </p:txBody>
      </p:sp>
      <p:sp>
        <p:nvSpPr>
          <p:cNvPr id="19" name="矩形 18"/>
          <p:cNvSpPr/>
          <p:nvPr/>
        </p:nvSpPr>
        <p:spPr>
          <a:xfrm>
            <a:off x="4299160" y="4064748"/>
            <a:ext cx="2150372" cy="699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StringComplete</a:t>
            </a:r>
            <a:r>
              <a:rPr lang="en-US" altLang="zh-CN" dirty="0" smtClean="0">
                <a:solidFill>
                  <a:schemeClr val="tx1"/>
                </a:solidFill>
              </a:rPr>
              <a:t>=1</a:t>
            </a:r>
            <a:endParaRPr lang="zh-CN" altLang="en-US" dirty="0">
              <a:solidFill>
                <a:schemeClr val="tx1"/>
              </a:solidFill>
            </a:endParaRPr>
          </a:p>
        </p:txBody>
      </p:sp>
      <p:cxnSp>
        <p:nvCxnSpPr>
          <p:cNvPr id="20" name="直接箭头连接符 19"/>
          <p:cNvCxnSpPr>
            <a:stCxn id="10" idx="2"/>
            <a:endCxn id="12" idx="0"/>
          </p:cNvCxnSpPr>
          <p:nvPr/>
        </p:nvCxnSpPr>
        <p:spPr>
          <a:xfrm>
            <a:off x="2173326" y="2160573"/>
            <a:ext cx="1316" cy="277827"/>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2162184" y="3124200"/>
            <a:ext cx="1316" cy="28800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2173759" y="4114800"/>
            <a:ext cx="1316" cy="28800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5358694" y="2510200"/>
            <a:ext cx="1316" cy="394235"/>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364702" y="3709541"/>
            <a:ext cx="1316" cy="394235"/>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11" idx="3"/>
            <a:endCxn id="34" idx="3"/>
          </p:cNvCxnSpPr>
          <p:nvPr/>
        </p:nvCxnSpPr>
        <p:spPr>
          <a:xfrm flipH="1">
            <a:off x="5945846" y="3304470"/>
            <a:ext cx="929970" cy="2170684"/>
          </a:xfrm>
          <a:prstGeom prst="bentConnector3">
            <a:avLst>
              <a:gd name="adj1" fmla="val -933"/>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4802846" y="5163052"/>
            <a:ext cx="1143000" cy="62420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Return Interrupt</a:t>
            </a:r>
            <a:endParaRPr lang="zh-CN" altLang="en-US" dirty="0">
              <a:solidFill>
                <a:schemeClr val="tx1"/>
              </a:solidFill>
            </a:endParaRPr>
          </a:p>
        </p:txBody>
      </p:sp>
      <p:cxnSp>
        <p:nvCxnSpPr>
          <p:cNvPr id="35" name="直接箭头连接符 34"/>
          <p:cNvCxnSpPr/>
          <p:nvPr/>
        </p:nvCxnSpPr>
        <p:spPr>
          <a:xfrm>
            <a:off x="5364702" y="4796289"/>
            <a:ext cx="1316" cy="394235"/>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144362" y="5269420"/>
            <a:ext cx="2073532" cy="699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Print </a:t>
            </a:r>
            <a:r>
              <a:rPr lang="en-US" altLang="zh-CN" dirty="0" err="1" smtClean="0">
                <a:solidFill>
                  <a:schemeClr val="tx1"/>
                </a:solidFill>
              </a:rPr>
              <a:t>InputString</a:t>
            </a:r>
            <a:r>
              <a:rPr lang="en-US" altLang="zh-CN" dirty="0" smtClean="0">
                <a:solidFill>
                  <a:schemeClr val="tx1"/>
                </a:solidFill>
              </a:rPr>
              <a:t> to Computer</a:t>
            </a:r>
            <a:endParaRPr lang="zh-CN" altLang="en-US" dirty="0">
              <a:solidFill>
                <a:schemeClr val="tx1"/>
              </a:solidFill>
            </a:endParaRPr>
          </a:p>
        </p:txBody>
      </p:sp>
      <p:cxnSp>
        <p:nvCxnSpPr>
          <p:cNvPr id="46" name="肘形连接符 45"/>
          <p:cNvCxnSpPr>
            <a:stCxn id="37" idx="2"/>
            <a:endCxn id="15" idx="1"/>
          </p:cNvCxnSpPr>
          <p:nvPr/>
        </p:nvCxnSpPr>
        <p:spPr>
          <a:xfrm rot="5400000" flipH="1">
            <a:off x="513846" y="4301392"/>
            <a:ext cx="1305838" cy="2028727"/>
          </a:xfrm>
          <a:prstGeom prst="bentConnector4">
            <a:avLst>
              <a:gd name="adj1" fmla="val -17506"/>
              <a:gd name="adj2" fmla="val 99857"/>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5" idx="2"/>
            <a:endCxn id="37" idx="0"/>
          </p:cNvCxnSpPr>
          <p:nvPr/>
        </p:nvCxnSpPr>
        <p:spPr>
          <a:xfrm>
            <a:off x="2174642" y="4935282"/>
            <a:ext cx="6486" cy="334138"/>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72" name="肘形连接符 2071"/>
          <p:cNvCxnSpPr>
            <a:stCxn id="18" idx="3"/>
            <a:endCxn id="16" idx="1"/>
          </p:cNvCxnSpPr>
          <p:nvPr/>
        </p:nvCxnSpPr>
        <p:spPr>
          <a:xfrm flipV="1">
            <a:off x="3195276" y="2160573"/>
            <a:ext cx="1061899" cy="1618054"/>
          </a:xfrm>
          <a:prstGeom prst="bentConnector3">
            <a:avLst>
              <a:gd name="adj1" fmla="val 36920"/>
            </a:avLst>
          </a:prstGeom>
          <a:ln w="25400">
            <a:solidFill>
              <a:schemeClr val="tx1"/>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76" name="矩形 75"/>
          <p:cNvSpPr/>
          <p:nvPr/>
        </p:nvSpPr>
        <p:spPr>
          <a:xfrm>
            <a:off x="3253978" y="5930398"/>
            <a:ext cx="6880622" cy="400110"/>
          </a:xfrm>
          <a:prstGeom prst="rect">
            <a:avLst/>
          </a:prstGeom>
        </p:spPr>
        <p:txBody>
          <a:bodyPr wrap="square">
            <a:spAutoFit/>
          </a:bodyPr>
          <a:lstStyle/>
          <a:p>
            <a:r>
              <a:rPr lang="en-US" altLang="zh-CN" sz="2000" b="1" dirty="0" smtClean="0"/>
              <a:t>Get string from computer and send it back to computer</a:t>
            </a:r>
            <a:endParaRPr lang="zh-CN" altLang="en-US" sz="2000" b="1" dirty="0"/>
          </a:p>
        </p:txBody>
      </p:sp>
    </p:spTree>
    <p:extLst>
      <p:ext uri="{BB962C8B-B14F-4D97-AF65-F5344CB8AC3E}">
        <p14:creationId xmlns:p14="http://schemas.microsoft.com/office/powerpoint/2010/main" val="36461939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Jes9ttBlkCuI_Kjkw8l9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Jes9ttBlkCuI_Kjkw8l9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Jes9ttBlkCuI_Kjkw8l9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13049</TotalTime>
  <Words>2806</Words>
  <Application>Microsoft Office PowerPoint</Application>
  <PresentationFormat>全屏显示(4:3)</PresentationFormat>
  <Paragraphs>271</Paragraphs>
  <Slides>15</Slides>
  <Notes>14</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Theme</vt:lpstr>
      <vt:lpstr>Communication—the lab course of Snake Robot </vt:lpstr>
      <vt:lpstr>Background</vt:lpstr>
      <vt:lpstr>Background</vt:lpstr>
      <vt:lpstr>Background</vt:lpstr>
      <vt:lpstr>Background</vt:lpstr>
      <vt:lpstr>Background</vt:lpstr>
      <vt:lpstr>Background</vt:lpstr>
      <vt:lpstr>Background</vt:lpstr>
      <vt:lpstr>Practice One</vt:lpstr>
      <vt:lpstr>Practice One</vt:lpstr>
      <vt:lpstr>Practice One</vt:lpstr>
      <vt:lpstr>Practice One</vt:lpstr>
      <vt:lpstr>Practice Two</vt:lpstr>
      <vt:lpstr>Practice Two</vt:lpstr>
      <vt:lpstr>Your Practice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huangk</dc:creator>
  <cp:lastModifiedBy>zhoushuai</cp:lastModifiedBy>
  <cp:revision>930</cp:revision>
  <dcterms:created xsi:type="dcterms:W3CDTF">2006-08-16T00:00:00Z</dcterms:created>
  <dcterms:modified xsi:type="dcterms:W3CDTF">2015-11-06T10:25:17Z</dcterms:modified>
</cp:coreProperties>
</file>